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317" r:id="rId5"/>
    <p:sldId id="307" r:id="rId6"/>
    <p:sldId id="319" r:id="rId7"/>
    <p:sldId id="320" r:id="rId8"/>
    <p:sldId id="318" r:id="rId9"/>
    <p:sldId id="308" r:id="rId10"/>
    <p:sldId id="322" r:id="rId11"/>
    <p:sldId id="323" r:id="rId12"/>
    <p:sldId id="331" r:id="rId13"/>
    <p:sldId id="325" r:id="rId14"/>
    <p:sldId id="326" r:id="rId15"/>
    <p:sldId id="324" r:id="rId16"/>
    <p:sldId id="327" r:id="rId17"/>
    <p:sldId id="328" r:id="rId18"/>
    <p:sldId id="278" r:id="rId19"/>
    <p:sldId id="329" r:id="rId20"/>
    <p:sldId id="309" r:id="rId21"/>
    <p:sldId id="330" r:id="rId22"/>
    <p:sldId id="263" r:id="rId23"/>
    <p:sldId id="332" r:id="rId24"/>
    <p:sldId id="335" r:id="rId25"/>
    <p:sldId id="336" r:id="rId26"/>
    <p:sldId id="30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1507" autoAdjust="0"/>
  </p:normalViewPr>
  <p:slideViewPr>
    <p:cSldViewPr snapToGrid="0">
      <p:cViewPr varScale="1">
        <p:scale>
          <a:sx n="99" d="100"/>
          <a:sy n="99" d="100"/>
        </p:scale>
        <p:origin x="208" y="448"/>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5/9/25</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5/9/25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4D6B-CA75-C920-89B4-EA8B79E6D4DB}"/>
              </a:ext>
            </a:extLst>
          </p:cNvPr>
          <p:cNvSpPr>
            <a:spLocks noGrp="1"/>
          </p:cNvSpPr>
          <p:nvPr>
            <p:ph type="body" idx="1"/>
          </p:nvPr>
        </p:nvSpPr>
        <p:spPr/>
        <p:txBody>
          <a:bodyPr/>
          <a:lstStyle/>
          <a:p>
            <a:r>
              <a:rPr lang="en-US" dirty="0"/>
              <a:t>Meet and greet </a:t>
            </a:r>
            <a:r>
              <a:rPr lang="en-US" dirty="0">
                <a:sym typeface="Wingdings" panose="05000000000000000000" pitchFamily="2" charset="2"/>
              </a:rPr>
              <a:t> Standing in a circle, start on time. </a:t>
            </a:r>
            <a:endParaRPr lang="en-US" dirty="0"/>
          </a:p>
        </p:txBody>
      </p:sp>
      <p:sp>
        <p:nvSpPr>
          <p:cNvPr id="4" name="Slide Number Placeholder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7503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15</a:t>
            </a:fld>
            <a:endParaRPr lang="en-US" noProof="0" dirty="0"/>
          </a:p>
        </p:txBody>
      </p:sp>
    </p:spTree>
    <p:extLst>
      <p:ext uri="{BB962C8B-B14F-4D97-AF65-F5344CB8AC3E}">
        <p14:creationId xmlns:p14="http://schemas.microsoft.com/office/powerpoint/2010/main" val="67409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17</a:t>
            </a:fld>
            <a:endParaRPr lang="en-US" noProof="0" dirty="0"/>
          </a:p>
        </p:txBody>
      </p:sp>
    </p:spTree>
    <p:extLst>
      <p:ext uri="{BB962C8B-B14F-4D97-AF65-F5344CB8AC3E}">
        <p14:creationId xmlns:p14="http://schemas.microsoft.com/office/powerpoint/2010/main" val="87366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19</a:t>
            </a:fld>
            <a:endParaRPr lang="en-US" noProof="0" dirty="0"/>
          </a:p>
        </p:txBody>
      </p:sp>
    </p:spTree>
    <p:extLst>
      <p:ext uri="{BB962C8B-B14F-4D97-AF65-F5344CB8AC3E}">
        <p14:creationId xmlns:p14="http://schemas.microsoft.com/office/powerpoint/2010/main" val="2308133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23</a:t>
            </a:fld>
            <a:endParaRPr lang="en-US" noProof="0" dirty="0"/>
          </a:p>
        </p:txBody>
      </p:sp>
    </p:spTree>
    <p:extLst>
      <p:ext uri="{BB962C8B-B14F-4D97-AF65-F5344CB8AC3E}">
        <p14:creationId xmlns:p14="http://schemas.microsoft.com/office/powerpoint/2010/main" val="410555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146754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Instruction: If everyone now gives it their best shot to place these cards in the correct categories, we work from a place of collective intelligence. So please don’t be threatened by this, but it does mean that if you see a card that you think is incorrect, please move it into the position you think that it belongs in. This may create some contention, but that’s leaning into the learning pit.</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381423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Melissa to explain resource. </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155794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147372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a:t>Game </a:t>
            </a:r>
          </a:p>
          <a:p>
            <a:pPr marL="228600" indent="-228600">
              <a:buAutoNum type="arabicPeriod"/>
            </a:pPr>
            <a:r>
              <a:rPr lang="en-AU" dirty="0"/>
              <a:t>Knowing where you are on the stage and the space, using a shared language </a:t>
            </a:r>
          </a:p>
          <a:p>
            <a:pPr marL="228600" indent="-228600">
              <a:buAutoNum type="arabicPeriod"/>
            </a:pPr>
            <a:r>
              <a:rPr lang="en-AU" dirty="0"/>
              <a:t>Stagecraft quality of blocking, considering their positioning and the meaning. Considering their choice and their relationship to each other. </a:t>
            </a:r>
          </a:p>
          <a:p>
            <a:pPr marL="228600" indent="-228600">
              <a:buAutoNum type="arabicPeriod"/>
            </a:pPr>
            <a:r>
              <a:rPr lang="en-AU" dirty="0"/>
              <a:t>We are going to play the same game, this time layering on sight lines and blocking</a:t>
            </a:r>
          </a:p>
          <a:p>
            <a:pPr marL="228600" indent="-228600">
              <a:buAutoNum type="arabicPeriod"/>
            </a:pPr>
            <a:r>
              <a:rPr lang="en-AU" dirty="0"/>
              <a:t>Unpack focus, unpack mood, unpack the elements </a:t>
            </a:r>
          </a:p>
          <a:p>
            <a:pPr marL="228600" indent="-228600">
              <a:buAutoNum type="arabicPeriod"/>
            </a:pPr>
            <a:r>
              <a:rPr lang="en-AU" dirty="0"/>
              <a:t>Because we want to explore the other types of staging that we can use in drama, we need a text. </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8</a:t>
            </a:fld>
            <a:endParaRPr lang="en-US" noProof="0" dirty="0"/>
          </a:p>
        </p:txBody>
      </p:sp>
    </p:spTree>
    <p:extLst>
      <p:ext uri="{BB962C8B-B14F-4D97-AF65-F5344CB8AC3E}">
        <p14:creationId xmlns:p14="http://schemas.microsoft.com/office/powerpoint/2010/main" val="3040773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11</a:t>
            </a:fld>
            <a:endParaRPr lang="en-US" noProof="0" dirty="0"/>
          </a:p>
        </p:txBody>
      </p:sp>
    </p:spTree>
    <p:extLst>
      <p:ext uri="{BB962C8B-B14F-4D97-AF65-F5344CB8AC3E}">
        <p14:creationId xmlns:p14="http://schemas.microsoft.com/office/powerpoint/2010/main" val="112422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Okay, now we are going to consider where the audience sits impact. </a:t>
            </a:r>
            <a:br>
              <a:rPr lang="en-AU" dirty="0"/>
            </a:br>
            <a:r>
              <a:rPr lang="en-AU" dirty="0"/>
              <a:t>Embed props </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12</a:t>
            </a:fld>
            <a:endParaRPr lang="en-US" noProof="0" dirty="0"/>
          </a:p>
        </p:txBody>
      </p:sp>
    </p:spTree>
    <p:extLst>
      <p:ext uri="{BB962C8B-B14F-4D97-AF65-F5344CB8AC3E}">
        <p14:creationId xmlns:p14="http://schemas.microsoft.com/office/powerpoint/2010/main" val="377021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Okay, now we are going to consider where the audience sits impact </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14</a:t>
            </a:fld>
            <a:endParaRPr lang="en-US" noProof="0" dirty="0"/>
          </a:p>
        </p:txBody>
      </p:sp>
    </p:spTree>
    <p:extLst>
      <p:ext uri="{BB962C8B-B14F-4D97-AF65-F5344CB8AC3E}">
        <p14:creationId xmlns:p14="http://schemas.microsoft.com/office/powerpoint/2010/main" val="1998610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5A4A65-E8B8-40CF-7ABD-97EA8FA97521}"/>
              </a:ext>
            </a:extLst>
          </p:cNvPr>
          <p:cNvSpPr>
            <a:spLocks noGrp="1"/>
          </p:cNvSpPr>
          <p:nvPr>
            <p:ph type="ctrTitle"/>
          </p:nvPr>
        </p:nvSpPr>
        <p:spPr>
          <a:xfrm>
            <a:off x="915924" y="914400"/>
            <a:ext cx="10360152" cy="5029200"/>
          </a:xfrm>
        </p:spPr>
        <p:txBody>
          <a:bodyPr anchor="ctr"/>
          <a:lstStyle/>
          <a:p>
            <a:r>
              <a:rPr lang="en-US" sz="5400" b="1" dirty="0"/>
              <a:t>Growing Stagecraft </a:t>
            </a:r>
            <a:br>
              <a:rPr lang="en-US" dirty="0"/>
            </a:br>
            <a:br>
              <a:rPr lang="en-US" dirty="0"/>
            </a:br>
            <a:r>
              <a:rPr lang="en-US" sz="2400" b="1" i="1" dirty="0"/>
              <a:t>Rebecca Head, Michael Los and Melissa Rowse</a:t>
            </a:r>
            <a:br>
              <a:rPr lang="en-US" sz="2400" dirty="0"/>
            </a:br>
            <a:br>
              <a:rPr lang="en-US" sz="2400" dirty="0"/>
            </a:br>
            <a:r>
              <a:rPr lang="en-US" sz="2400" dirty="0"/>
              <a:t>Colleagues who grow together as educators but also really like each other.</a:t>
            </a:r>
            <a:br>
              <a:rPr lang="en-US" sz="2400" dirty="0"/>
            </a:br>
            <a:br>
              <a:rPr lang="en-US" sz="2400" dirty="0"/>
            </a:br>
            <a:r>
              <a:rPr lang="en-US" sz="2400" dirty="0"/>
              <a:t>2.40 – 3.40pm (60 minutes)</a:t>
            </a:r>
            <a:endParaRPr lang="en-US" dirty="0"/>
          </a:p>
        </p:txBody>
      </p:sp>
      <p:sp>
        <p:nvSpPr>
          <p:cNvPr id="4" name="Oval 3">
            <a:extLst>
              <a:ext uri="{FF2B5EF4-FFF2-40B4-BE49-F238E27FC236}">
                <a16:creationId xmlns:a16="http://schemas.microsoft.com/office/drawing/2014/main" id="{D07F12AB-6130-4019-81CD-842D7C47D207}"/>
              </a:ext>
            </a:extLst>
          </p:cNvPr>
          <p:cNvSpPr/>
          <p:nvPr/>
        </p:nvSpPr>
        <p:spPr>
          <a:xfrm>
            <a:off x="10839235" y="595902"/>
            <a:ext cx="351297" cy="31849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816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42753E-8109-4332-8756-F455F0A4BEE4}"/>
              </a:ext>
            </a:extLst>
          </p:cNvPr>
          <p:cNvSpPr>
            <a:spLocks noGrp="1"/>
          </p:cNvSpPr>
          <p:nvPr>
            <p:ph type="sldNum" sz="quarter" idx="4"/>
          </p:nvPr>
        </p:nvSpPr>
        <p:spPr/>
        <p:txBody>
          <a:bodyPr/>
          <a:lstStyle/>
          <a:p>
            <a:fld id="{58FB4751-880F-D840-AAA9-3A15815CC996}" type="slidenum">
              <a:rPr lang="en-US" smtClean="0"/>
              <a:pPr/>
              <a:t>10</a:t>
            </a:fld>
            <a:endParaRPr lang="en-US" dirty="0"/>
          </a:p>
        </p:txBody>
      </p:sp>
      <p:pic>
        <p:nvPicPr>
          <p:cNvPr id="5" name="Picture 4">
            <a:extLst>
              <a:ext uri="{FF2B5EF4-FFF2-40B4-BE49-F238E27FC236}">
                <a16:creationId xmlns:a16="http://schemas.microsoft.com/office/drawing/2014/main" id="{4BE09B32-D9EF-4DAA-B341-D0785CBD72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262618" cy="6858000"/>
          </a:xfrm>
          <a:prstGeom prst="rect">
            <a:avLst/>
          </a:prstGeom>
        </p:spPr>
      </p:pic>
      <p:sp>
        <p:nvSpPr>
          <p:cNvPr id="6" name="TextBox 5">
            <a:extLst>
              <a:ext uri="{FF2B5EF4-FFF2-40B4-BE49-F238E27FC236}">
                <a16:creationId xmlns:a16="http://schemas.microsoft.com/office/drawing/2014/main" id="{1136FE4C-1518-45C2-86A9-4F4CC314E0E4}"/>
              </a:ext>
            </a:extLst>
          </p:cNvPr>
          <p:cNvSpPr txBox="1"/>
          <p:nvPr/>
        </p:nvSpPr>
        <p:spPr>
          <a:xfrm>
            <a:off x="5725471" y="1042390"/>
            <a:ext cx="5128576" cy="5016758"/>
          </a:xfrm>
          <a:prstGeom prst="rect">
            <a:avLst/>
          </a:prstGeom>
          <a:solidFill>
            <a:schemeClr val="accent2">
              <a:lumMod val="20000"/>
              <a:lumOff val="80000"/>
            </a:schemeClr>
          </a:solidFill>
        </p:spPr>
        <p:txBody>
          <a:bodyPr wrap="square" rtlCol="0">
            <a:spAutoFit/>
          </a:bodyPr>
          <a:lstStyle/>
          <a:p>
            <a:r>
              <a:rPr lang="en-AU" sz="3200" dirty="0"/>
              <a:t>The day he became king of the world, the boy walked down the main street and all the cars honked their horns! And … and he marched into the town zoo and went straight up to the biggest lion, and it bowed down reverently to him. And he rode it everywhere after that! </a:t>
            </a:r>
            <a:r>
              <a:rPr lang="en-AU" sz="3200" dirty="0" err="1"/>
              <a:t>Raaaa</a:t>
            </a:r>
            <a:r>
              <a:rPr lang="en-AU" sz="3200" dirty="0"/>
              <a:t>! </a:t>
            </a:r>
          </a:p>
        </p:txBody>
      </p:sp>
      <p:sp>
        <p:nvSpPr>
          <p:cNvPr id="7" name="Oval 6">
            <a:extLst>
              <a:ext uri="{FF2B5EF4-FFF2-40B4-BE49-F238E27FC236}">
                <a16:creationId xmlns:a16="http://schemas.microsoft.com/office/drawing/2014/main" id="{D6E2C0EE-302F-4CDF-B9DB-3B15161AA17E}"/>
              </a:ext>
            </a:extLst>
          </p:cNvPr>
          <p:cNvSpPr/>
          <p:nvPr/>
        </p:nvSpPr>
        <p:spPr>
          <a:xfrm>
            <a:off x="10839235" y="595902"/>
            <a:ext cx="351297" cy="31849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18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44A02-DDF9-4D44-B6D6-D9C4A074B7A4}"/>
              </a:ext>
            </a:extLst>
          </p:cNvPr>
          <p:cNvSpPr>
            <a:spLocks noGrp="1"/>
          </p:cNvSpPr>
          <p:nvPr>
            <p:ph type="title"/>
          </p:nvPr>
        </p:nvSpPr>
        <p:spPr/>
        <p:txBody>
          <a:bodyPr/>
          <a:lstStyle/>
          <a:p>
            <a:r>
              <a:rPr lang="en-AU" dirty="0"/>
              <a:t>Meaning and Mood</a:t>
            </a:r>
          </a:p>
        </p:txBody>
      </p:sp>
      <p:sp>
        <p:nvSpPr>
          <p:cNvPr id="4" name="Slide Number Placeholder 3">
            <a:extLst>
              <a:ext uri="{FF2B5EF4-FFF2-40B4-BE49-F238E27FC236}">
                <a16:creationId xmlns:a16="http://schemas.microsoft.com/office/drawing/2014/main" id="{8068AB9C-2273-44ED-9503-80C43FB04832}"/>
              </a:ext>
            </a:extLst>
          </p:cNvPr>
          <p:cNvSpPr>
            <a:spLocks noGrp="1"/>
          </p:cNvSpPr>
          <p:nvPr>
            <p:ph type="sldNum" sz="quarter" idx="4"/>
          </p:nvPr>
        </p:nvSpPr>
        <p:spPr/>
        <p:txBody>
          <a:bodyPr/>
          <a:lstStyle/>
          <a:p>
            <a:fld id="{58FB4751-880F-D840-AAA9-3A15815CC996}" type="slidenum">
              <a:rPr lang="en-US" smtClean="0"/>
              <a:pPr/>
              <a:t>11</a:t>
            </a:fld>
            <a:endParaRPr lang="en-US" dirty="0"/>
          </a:p>
        </p:txBody>
      </p:sp>
      <p:sp>
        <p:nvSpPr>
          <p:cNvPr id="5" name="TextBox 4">
            <a:extLst>
              <a:ext uri="{FF2B5EF4-FFF2-40B4-BE49-F238E27FC236}">
                <a16:creationId xmlns:a16="http://schemas.microsoft.com/office/drawing/2014/main" id="{DD06300B-F95C-4AFC-B470-DF6E58058C72}"/>
              </a:ext>
            </a:extLst>
          </p:cNvPr>
          <p:cNvSpPr txBox="1"/>
          <p:nvPr/>
        </p:nvSpPr>
        <p:spPr>
          <a:xfrm>
            <a:off x="1089061" y="2321960"/>
            <a:ext cx="8103430" cy="3046988"/>
          </a:xfrm>
          <a:prstGeom prst="rect">
            <a:avLst/>
          </a:prstGeom>
          <a:solidFill>
            <a:schemeClr val="accent2">
              <a:lumMod val="40000"/>
              <a:lumOff val="60000"/>
            </a:schemeClr>
          </a:solidFill>
        </p:spPr>
        <p:txBody>
          <a:bodyPr wrap="square" rtlCol="0">
            <a:spAutoFit/>
          </a:bodyPr>
          <a:lstStyle/>
          <a:p>
            <a:r>
              <a:rPr lang="en-AU" sz="3200" b="1" dirty="0"/>
              <a:t>Mood</a:t>
            </a:r>
            <a:r>
              <a:rPr lang="en-AU" sz="3200" dirty="0"/>
              <a:t> – Joy </a:t>
            </a:r>
          </a:p>
          <a:p>
            <a:r>
              <a:rPr lang="en-AU" sz="3200" b="1" dirty="0"/>
              <a:t>Meaning</a:t>
            </a:r>
            <a:r>
              <a:rPr lang="en-AU" sz="3200" dirty="0"/>
              <a:t> – The power of a child’s imagination </a:t>
            </a:r>
            <a:br>
              <a:rPr lang="en-AU" sz="3200" dirty="0"/>
            </a:br>
            <a:br>
              <a:rPr lang="en-AU" sz="3200" dirty="0"/>
            </a:br>
            <a:r>
              <a:rPr lang="en-AU" sz="3200" b="1" dirty="0"/>
              <a:t>Task: </a:t>
            </a:r>
            <a:r>
              <a:rPr lang="en-AU" sz="3200" dirty="0"/>
              <a:t>Shape the text for a proscenium arch stage so that this mood is created and this meaning is communicated.  </a:t>
            </a:r>
          </a:p>
        </p:txBody>
      </p:sp>
      <p:sp>
        <p:nvSpPr>
          <p:cNvPr id="6" name="Oval 5">
            <a:extLst>
              <a:ext uri="{FF2B5EF4-FFF2-40B4-BE49-F238E27FC236}">
                <a16:creationId xmlns:a16="http://schemas.microsoft.com/office/drawing/2014/main" id="{DFC75A8D-48FB-4BFB-9B65-A14ECA86B992}"/>
              </a:ext>
            </a:extLst>
          </p:cNvPr>
          <p:cNvSpPr/>
          <p:nvPr/>
        </p:nvSpPr>
        <p:spPr>
          <a:xfrm>
            <a:off x="10839235" y="595902"/>
            <a:ext cx="351297" cy="31849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1202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576F-B423-4C69-BD14-AC1885A62638}"/>
              </a:ext>
            </a:extLst>
          </p:cNvPr>
          <p:cNvSpPr>
            <a:spLocks noGrp="1"/>
          </p:cNvSpPr>
          <p:nvPr>
            <p:ph type="title"/>
          </p:nvPr>
        </p:nvSpPr>
        <p:spPr>
          <a:xfrm>
            <a:off x="800987" y="1231605"/>
            <a:ext cx="3792279" cy="1729563"/>
          </a:xfrm>
        </p:spPr>
        <p:txBody>
          <a:bodyPr/>
          <a:lstStyle/>
          <a:p>
            <a:r>
              <a:rPr lang="en-AU" dirty="0"/>
              <a:t>Theatre in the round – Arena Stage </a:t>
            </a:r>
          </a:p>
        </p:txBody>
      </p:sp>
      <p:sp>
        <p:nvSpPr>
          <p:cNvPr id="4" name="Slide Number Placeholder 3">
            <a:extLst>
              <a:ext uri="{FF2B5EF4-FFF2-40B4-BE49-F238E27FC236}">
                <a16:creationId xmlns:a16="http://schemas.microsoft.com/office/drawing/2014/main" id="{957E5158-62F4-4D69-84BA-DD73E2D253D7}"/>
              </a:ext>
            </a:extLst>
          </p:cNvPr>
          <p:cNvSpPr>
            <a:spLocks noGrp="1"/>
          </p:cNvSpPr>
          <p:nvPr>
            <p:ph type="sldNum" sz="quarter" idx="4"/>
          </p:nvPr>
        </p:nvSpPr>
        <p:spPr/>
        <p:txBody>
          <a:bodyPr/>
          <a:lstStyle/>
          <a:p>
            <a:fld id="{58FB4751-880F-D840-AAA9-3A15815CC996}" type="slidenum">
              <a:rPr lang="en-US" smtClean="0"/>
              <a:pPr/>
              <a:t>12</a:t>
            </a:fld>
            <a:endParaRPr lang="en-US" dirty="0"/>
          </a:p>
        </p:txBody>
      </p:sp>
      <p:sp>
        <p:nvSpPr>
          <p:cNvPr id="6" name="AutoShape 4" descr="Theater-in-the-Round Staging. | Download Scientific Diagram">
            <a:extLst>
              <a:ext uri="{FF2B5EF4-FFF2-40B4-BE49-F238E27FC236}">
                <a16:creationId xmlns:a16="http://schemas.microsoft.com/office/drawing/2014/main" id="{D7ACB6FD-A305-44BB-803C-4C73542EE3DA}"/>
              </a:ext>
            </a:extLst>
          </p:cNvPr>
          <p:cNvSpPr>
            <a:spLocks noChangeAspect="1" noChangeArrowheads="1"/>
          </p:cNvSpPr>
          <p:nvPr/>
        </p:nvSpPr>
        <p:spPr bwMode="auto">
          <a:xfrm>
            <a:off x="5943599" y="1805763"/>
            <a:ext cx="1775637" cy="17756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a:extLst>
              <a:ext uri="{FF2B5EF4-FFF2-40B4-BE49-F238E27FC236}">
                <a16:creationId xmlns:a16="http://schemas.microsoft.com/office/drawing/2014/main" id="{D4C6EAFA-B6AE-4663-B298-126988CC88D4}"/>
              </a:ext>
            </a:extLst>
          </p:cNvPr>
          <p:cNvPicPr>
            <a:picLocks noChangeAspect="1"/>
          </p:cNvPicPr>
          <p:nvPr/>
        </p:nvPicPr>
        <p:blipFill>
          <a:blip r:embed="rId3"/>
          <a:stretch>
            <a:fillRect/>
          </a:stretch>
        </p:blipFill>
        <p:spPr>
          <a:xfrm>
            <a:off x="5819332" y="1371600"/>
            <a:ext cx="4324350" cy="4324350"/>
          </a:xfrm>
          <a:prstGeom prst="rect">
            <a:avLst/>
          </a:prstGeom>
        </p:spPr>
      </p:pic>
      <p:sp>
        <p:nvSpPr>
          <p:cNvPr id="9" name="TextBox 8">
            <a:extLst>
              <a:ext uri="{FF2B5EF4-FFF2-40B4-BE49-F238E27FC236}">
                <a16:creationId xmlns:a16="http://schemas.microsoft.com/office/drawing/2014/main" id="{EC07D96A-F619-449B-BE9D-02C8D217B642}"/>
              </a:ext>
            </a:extLst>
          </p:cNvPr>
          <p:cNvSpPr txBox="1"/>
          <p:nvPr/>
        </p:nvSpPr>
        <p:spPr>
          <a:xfrm>
            <a:off x="487647" y="3896833"/>
            <a:ext cx="2956955" cy="2585323"/>
          </a:xfrm>
          <a:prstGeom prst="rect">
            <a:avLst/>
          </a:prstGeom>
          <a:noFill/>
        </p:spPr>
        <p:txBody>
          <a:bodyPr wrap="square" rtlCol="0">
            <a:spAutoFit/>
          </a:bodyPr>
          <a:lstStyle/>
          <a:p>
            <a:r>
              <a:rPr lang="en-AU" dirty="0"/>
              <a:t>Consider that the audience get different viewpoints, actors have to keep on moving, stage framing can be inconsistent,. Actors have the ability to create intense moments of connection on stage through eye sight, but need to avoid eye contact with the audience.</a:t>
            </a:r>
          </a:p>
        </p:txBody>
      </p:sp>
      <p:sp>
        <p:nvSpPr>
          <p:cNvPr id="8" name="Oval 7">
            <a:extLst>
              <a:ext uri="{FF2B5EF4-FFF2-40B4-BE49-F238E27FC236}">
                <a16:creationId xmlns:a16="http://schemas.microsoft.com/office/drawing/2014/main" id="{2D0C5B0F-7E46-4466-8114-A802E5D005B4}"/>
              </a:ext>
            </a:extLst>
          </p:cNvPr>
          <p:cNvSpPr/>
          <p:nvPr/>
        </p:nvSpPr>
        <p:spPr>
          <a:xfrm>
            <a:off x="10839235" y="595902"/>
            <a:ext cx="351297" cy="31849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0080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44A02-DDF9-4D44-B6D6-D9C4A074B7A4}"/>
              </a:ext>
            </a:extLst>
          </p:cNvPr>
          <p:cNvSpPr>
            <a:spLocks noGrp="1"/>
          </p:cNvSpPr>
          <p:nvPr>
            <p:ph type="title"/>
          </p:nvPr>
        </p:nvSpPr>
        <p:spPr/>
        <p:txBody>
          <a:bodyPr/>
          <a:lstStyle/>
          <a:p>
            <a:r>
              <a:rPr lang="en-AU" dirty="0"/>
              <a:t>Meaning and Mood</a:t>
            </a:r>
          </a:p>
        </p:txBody>
      </p:sp>
      <p:sp>
        <p:nvSpPr>
          <p:cNvPr id="4" name="Slide Number Placeholder 3">
            <a:extLst>
              <a:ext uri="{FF2B5EF4-FFF2-40B4-BE49-F238E27FC236}">
                <a16:creationId xmlns:a16="http://schemas.microsoft.com/office/drawing/2014/main" id="{8068AB9C-2273-44ED-9503-80C43FB04832}"/>
              </a:ext>
            </a:extLst>
          </p:cNvPr>
          <p:cNvSpPr>
            <a:spLocks noGrp="1"/>
          </p:cNvSpPr>
          <p:nvPr>
            <p:ph type="sldNum" sz="quarter" idx="4"/>
          </p:nvPr>
        </p:nvSpPr>
        <p:spPr/>
        <p:txBody>
          <a:bodyPr/>
          <a:lstStyle/>
          <a:p>
            <a:fld id="{58FB4751-880F-D840-AAA9-3A15815CC996}" type="slidenum">
              <a:rPr lang="en-US" smtClean="0"/>
              <a:pPr/>
              <a:t>13</a:t>
            </a:fld>
            <a:endParaRPr lang="en-US" dirty="0"/>
          </a:p>
        </p:txBody>
      </p:sp>
      <p:sp>
        <p:nvSpPr>
          <p:cNvPr id="5" name="TextBox 4">
            <a:extLst>
              <a:ext uri="{FF2B5EF4-FFF2-40B4-BE49-F238E27FC236}">
                <a16:creationId xmlns:a16="http://schemas.microsoft.com/office/drawing/2014/main" id="{DD06300B-F95C-4AFC-B470-DF6E58058C72}"/>
              </a:ext>
            </a:extLst>
          </p:cNvPr>
          <p:cNvSpPr txBox="1"/>
          <p:nvPr/>
        </p:nvSpPr>
        <p:spPr>
          <a:xfrm>
            <a:off x="1089061" y="2321960"/>
            <a:ext cx="8103430" cy="3046988"/>
          </a:xfrm>
          <a:prstGeom prst="rect">
            <a:avLst/>
          </a:prstGeom>
          <a:solidFill>
            <a:schemeClr val="accent2">
              <a:lumMod val="40000"/>
              <a:lumOff val="60000"/>
            </a:schemeClr>
          </a:solidFill>
        </p:spPr>
        <p:txBody>
          <a:bodyPr wrap="square" rtlCol="0">
            <a:spAutoFit/>
          </a:bodyPr>
          <a:lstStyle/>
          <a:p>
            <a:r>
              <a:rPr lang="en-AU" sz="3200" b="1" dirty="0"/>
              <a:t>Mood</a:t>
            </a:r>
            <a:r>
              <a:rPr lang="en-AU" sz="3200" dirty="0"/>
              <a:t> – Joy </a:t>
            </a:r>
          </a:p>
          <a:p>
            <a:r>
              <a:rPr lang="en-AU" sz="3200" b="1" dirty="0"/>
              <a:t>Meaning</a:t>
            </a:r>
            <a:r>
              <a:rPr lang="en-AU" sz="3200" dirty="0"/>
              <a:t> – The power of a child’s imagination </a:t>
            </a:r>
            <a:br>
              <a:rPr lang="en-AU" sz="3200" dirty="0"/>
            </a:br>
            <a:br>
              <a:rPr lang="en-AU" sz="3200" dirty="0"/>
            </a:br>
            <a:r>
              <a:rPr lang="en-AU" sz="3200" b="1" dirty="0"/>
              <a:t>Task: </a:t>
            </a:r>
            <a:r>
              <a:rPr lang="en-AU" sz="3200" dirty="0"/>
              <a:t>Shape the text for theatre in the round, so that this mood is created and this meaning is communicated.  </a:t>
            </a:r>
          </a:p>
        </p:txBody>
      </p:sp>
      <p:sp>
        <p:nvSpPr>
          <p:cNvPr id="6" name="Oval 5">
            <a:extLst>
              <a:ext uri="{FF2B5EF4-FFF2-40B4-BE49-F238E27FC236}">
                <a16:creationId xmlns:a16="http://schemas.microsoft.com/office/drawing/2014/main" id="{7794E2DD-A068-4923-B2D1-B4DB30DE86D7}"/>
              </a:ext>
            </a:extLst>
          </p:cNvPr>
          <p:cNvSpPr/>
          <p:nvPr/>
        </p:nvSpPr>
        <p:spPr>
          <a:xfrm>
            <a:off x="10839235" y="595902"/>
            <a:ext cx="351297" cy="31849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9550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576F-B423-4C69-BD14-AC1885A62638}"/>
              </a:ext>
            </a:extLst>
          </p:cNvPr>
          <p:cNvSpPr>
            <a:spLocks noGrp="1"/>
          </p:cNvSpPr>
          <p:nvPr>
            <p:ph type="title"/>
          </p:nvPr>
        </p:nvSpPr>
        <p:spPr>
          <a:xfrm>
            <a:off x="800987" y="1231605"/>
            <a:ext cx="3792279" cy="1729563"/>
          </a:xfrm>
        </p:spPr>
        <p:txBody>
          <a:bodyPr/>
          <a:lstStyle/>
          <a:p>
            <a:r>
              <a:rPr lang="en-AU" dirty="0"/>
              <a:t>Traverse Stage</a:t>
            </a:r>
          </a:p>
        </p:txBody>
      </p:sp>
      <p:sp>
        <p:nvSpPr>
          <p:cNvPr id="4" name="Slide Number Placeholder 3">
            <a:extLst>
              <a:ext uri="{FF2B5EF4-FFF2-40B4-BE49-F238E27FC236}">
                <a16:creationId xmlns:a16="http://schemas.microsoft.com/office/drawing/2014/main" id="{957E5158-62F4-4D69-84BA-DD73E2D253D7}"/>
              </a:ext>
            </a:extLst>
          </p:cNvPr>
          <p:cNvSpPr>
            <a:spLocks noGrp="1"/>
          </p:cNvSpPr>
          <p:nvPr>
            <p:ph type="sldNum" sz="quarter" idx="4"/>
          </p:nvPr>
        </p:nvSpPr>
        <p:spPr/>
        <p:txBody>
          <a:bodyPr/>
          <a:lstStyle/>
          <a:p>
            <a:fld id="{58FB4751-880F-D840-AAA9-3A15815CC996}" type="slidenum">
              <a:rPr lang="en-US" smtClean="0"/>
              <a:pPr/>
              <a:t>14</a:t>
            </a:fld>
            <a:endParaRPr lang="en-US" dirty="0"/>
          </a:p>
        </p:txBody>
      </p:sp>
      <p:sp>
        <p:nvSpPr>
          <p:cNvPr id="6" name="AutoShape 4" descr="Theater-in-the-Round Staging. | Download Scientific Diagram">
            <a:extLst>
              <a:ext uri="{FF2B5EF4-FFF2-40B4-BE49-F238E27FC236}">
                <a16:creationId xmlns:a16="http://schemas.microsoft.com/office/drawing/2014/main" id="{D7ACB6FD-A305-44BB-803C-4C73542EE3DA}"/>
              </a:ext>
            </a:extLst>
          </p:cNvPr>
          <p:cNvSpPr>
            <a:spLocks noChangeAspect="1" noChangeArrowheads="1"/>
          </p:cNvSpPr>
          <p:nvPr/>
        </p:nvSpPr>
        <p:spPr bwMode="auto">
          <a:xfrm>
            <a:off x="5943599" y="1805763"/>
            <a:ext cx="1775637" cy="17756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TextBox 8">
            <a:extLst>
              <a:ext uri="{FF2B5EF4-FFF2-40B4-BE49-F238E27FC236}">
                <a16:creationId xmlns:a16="http://schemas.microsoft.com/office/drawing/2014/main" id="{EC07D96A-F619-449B-BE9D-02C8D217B642}"/>
              </a:ext>
            </a:extLst>
          </p:cNvPr>
          <p:cNvSpPr txBox="1"/>
          <p:nvPr/>
        </p:nvSpPr>
        <p:spPr>
          <a:xfrm>
            <a:off x="487647" y="3896833"/>
            <a:ext cx="2956955" cy="2308324"/>
          </a:xfrm>
          <a:prstGeom prst="rect">
            <a:avLst/>
          </a:prstGeom>
          <a:noFill/>
        </p:spPr>
        <p:txBody>
          <a:bodyPr wrap="square" rtlCol="0">
            <a:spAutoFit/>
          </a:bodyPr>
          <a:lstStyle/>
          <a:p>
            <a:r>
              <a:rPr lang="en-AU" dirty="0"/>
              <a:t>Consider that blocking is impacted by the lack of a clear downstage or upstage. Consider that actors need to constantly turn, to ensure the audience can see.</a:t>
            </a:r>
            <a:br>
              <a:rPr lang="en-AU" dirty="0"/>
            </a:br>
            <a:r>
              <a:rPr lang="en-AU" dirty="0"/>
              <a:t>Benefit is dynamic between audience and actors, </a:t>
            </a:r>
          </a:p>
        </p:txBody>
      </p:sp>
      <p:pic>
        <p:nvPicPr>
          <p:cNvPr id="3" name="Picture 2">
            <a:extLst>
              <a:ext uri="{FF2B5EF4-FFF2-40B4-BE49-F238E27FC236}">
                <a16:creationId xmlns:a16="http://schemas.microsoft.com/office/drawing/2014/main" id="{78E6597D-B632-4476-9CD2-34EBC4081A34}"/>
              </a:ext>
            </a:extLst>
          </p:cNvPr>
          <p:cNvPicPr>
            <a:picLocks noChangeAspect="1"/>
          </p:cNvPicPr>
          <p:nvPr/>
        </p:nvPicPr>
        <p:blipFill>
          <a:blip r:embed="rId3"/>
          <a:stretch>
            <a:fillRect/>
          </a:stretch>
        </p:blipFill>
        <p:spPr>
          <a:xfrm>
            <a:off x="4870395" y="1375971"/>
            <a:ext cx="5697682" cy="5106185"/>
          </a:xfrm>
          <a:prstGeom prst="rect">
            <a:avLst/>
          </a:prstGeom>
        </p:spPr>
      </p:pic>
      <p:sp>
        <p:nvSpPr>
          <p:cNvPr id="7" name="Oval 6">
            <a:extLst>
              <a:ext uri="{FF2B5EF4-FFF2-40B4-BE49-F238E27FC236}">
                <a16:creationId xmlns:a16="http://schemas.microsoft.com/office/drawing/2014/main" id="{AE448AD8-0507-4032-AF32-1DE479C22F09}"/>
              </a:ext>
            </a:extLst>
          </p:cNvPr>
          <p:cNvSpPr/>
          <p:nvPr/>
        </p:nvSpPr>
        <p:spPr>
          <a:xfrm>
            <a:off x="10839235" y="595902"/>
            <a:ext cx="351297" cy="31849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86653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5827205" y="914400"/>
            <a:ext cx="5449824" cy="3538728"/>
          </a:xfrm>
        </p:spPr>
        <p:txBody>
          <a:bodyPr anchor="b"/>
          <a:lstStyle/>
          <a:p>
            <a:r>
              <a:rPr lang="en-US" dirty="0"/>
              <a:t>It’s all about the blocking</a:t>
            </a:r>
          </a:p>
        </p:txBody>
      </p:sp>
      <p:pic>
        <p:nvPicPr>
          <p:cNvPr id="4" name="Picture Placeholder 3" descr="Business man pulling a block from Jenga tower">
            <a:extLst>
              <a:ext uri="{FF2B5EF4-FFF2-40B4-BE49-F238E27FC236}">
                <a16:creationId xmlns:a16="http://schemas.microsoft.com/office/drawing/2014/main" id="{0DEBEDD0-2C97-CD36-23CF-99F082806824}"/>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1" y="261780"/>
            <a:ext cx="5046134" cy="6596220"/>
          </a:xfrm>
          <a:solidFill>
            <a:schemeClr val="tx1"/>
          </a:solidFill>
        </p:spPr>
      </p:pic>
      <p:sp>
        <p:nvSpPr>
          <p:cNvPr id="5" name="Oval 4">
            <a:extLst>
              <a:ext uri="{FF2B5EF4-FFF2-40B4-BE49-F238E27FC236}">
                <a16:creationId xmlns:a16="http://schemas.microsoft.com/office/drawing/2014/main" id="{61FB8BB8-8000-42C9-BB0A-5FBD0BB52B8E}"/>
              </a:ext>
            </a:extLst>
          </p:cNvPr>
          <p:cNvSpPr/>
          <p:nvPr/>
        </p:nvSpPr>
        <p:spPr>
          <a:xfrm>
            <a:off x="10849510" y="523982"/>
            <a:ext cx="341022" cy="39041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20000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D62CC-1DC7-40A0-A59B-F1C425382C71}"/>
              </a:ext>
            </a:extLst>
          </p:cNvPr>
          <p:cNvSpPr>
            <a:spLocks noGrp="1"/>
          </p:cNvSpPr>
          <p:nvPr>
            <p:ph type="title"/>
          </p:nvPr>
        </p:nvSpPr>
        <p:spPr>
          <a:xfrm>
            <a:off x="1389429" y="894602"/>
            <a:ext cx="5449824" cy="3538728"/>
          </a:xfrm>
        </p:spPr>
        <p:txBody>
          <a:bodyPr/>
          <a:lstStyle/>
          <a:p>
            <a:r>
              <a:rPr lang="en-AU" dirty="0"/>
              <a:t>TEXT</a:t>
            </a:r>
          </a:p>
        </p:txBody>
      </p:sp>
      <p:sp>
        <p:nvSpPr>
          <p:cNvPr id="3" name="Picture Placeholder 2">
            <a:extLst>
              <a:ext uri="{FF2B5EF4-FFF2-40B4-BE49-F238E27FC236}">
                <a16:creationId xmlns:a16="http://schemas.microsoft.com/office/drawing/2014/main" id="{CB331088-9202-4B25-9DD2-1DD2A9CB9B94}"/>
              </a:ext>
            </a:extLst>
          </p:cNvPr>
          <p:cNvSpPr>
            <a:spLocks noGrp="1"/>
          </p:cNvSpPr>
          <p:nvPr>
            <p:ph type="pic" sz="quarter" idx="11"/>
          </p:nvPr>
        </p:nvSpPr>
        <p:spPr/>
        <p:txBody>
          <a:bodyPr/>
          <a:lstStyle/>
          <a:p>
            <a:endParaRPr lang="en-US"/>
          </a:p>
        </p:txBody>
      </p:sp>
      <p:sp>
        <p:nvSpPr>
          <p:cNvPr id="5" name="TextBox 4">
            <a:extLst>
              <a:ext uri="{FF2B5EF4-FFF2-40B4-BE49-F238E27FC236}">
                <a16:creationId xmlns:a16="http://schemas.microsoft.com/office/drawing/2014/main" id="{82FA97FE-3F56-4FBC-9F71-C3B9E494DCA7}"/>
              </a:ext>
            </a:extLst>
          </p:cNvPr>
          <p:cNvSpPr txBox="1"/>
          <p:nvPr/>
        </p:nvSpPr>
        <p:spPr>
          <a:xfrm>
            <a:off x="5280917" y="894602"/>
            <a:ext cx="4928485" cy="4801314"/>
          </a:xfrm>
          <a:prstGeom prst="rect">
            <a:avLst/>
          </a:prstGeom>
          <a:noFill/>
        </p:spPr>
        <p:txBody>
          <a:bodyPr wrap="square" rtlCol="0">
            <a:spAutoFit/>
          </a:bodyPr>
          <a:lstStyle/>
          <a:p>
            <a:r>
              <a:rPr lang="en-AU" sz="2800" b="1" dirty="0"/>
              <a:t>SLEEP</a:t>
            </a:r>
            <a:br>
              <a:rPr lang="en-AU" dirty="0"/>
            </a:br>
            <a:br>
              <a:rPr lang="en-AU" dirty="0"/>
            </a:br>
            <a:r>
              <a:rPr lang="en-AU" sz="2000" dirty="0"/>
              <a:t>I can’t sleep. </a:t>
            </a:r>
          </a:p>
          <a:p>
            <a:r>
              <a:rPr lang="en-AU" sz="2000" dirty="0"/>
              <a:t>Hot milk. </a:t>
            </a:r>
            <a:br>
              <a:rPr lang="en-AU" sz="2000" dirty="0"/>
            </a:br>
            <a:r>
              <a:rPr lang="en-AU" sz="2000" dirty="0"/>
              <a:t>I hate it now. </a:t>
            </a:r>
          </a:p>
          <a:p>
            <a:r>
              <a:rPr lang="en-AU" sz="2000" dirty="0"/>
              <a:t>Book?</a:t>
            </a:r>
          </a:p>
          <a:p>
            <a:r>
              <a:rPr lang="en-AU" sz="2000" dirty="0"/>
              <a:t>I haven’t got one I like. </a:t>
            </a:r>
            <a:br>
              <a:rPr lang="en-AU" sz="2000" dirty="0"/>
            </a:br>
            <a:r>
              <a:rPr lang="en-AU" sz="2000" dirty="0"/>
              <a:t>Just lie there and breathe. </a:t>
            </a:r>
          </a:p>
          <a:p>
            <a:r>
              <a:rPr lang="en-AU" sz="2000" dirty="0"/>
              <a:t>My head’s to full of stuff. Are you asleep? </a:t>
            </a:r>
          </a:p>
          <a:p>
            <a:r>
              <a:rPr lang="en-AU" sz="2000" dirty="0"/>
              <a:t>No </a:t>
            </a:r>
            <a:r>
              <a:rPr lang="en-AU" sz="2000" dirty="0" err="1"/>
              <a:t>no</a:t>
            </a:r>
            <a:r>
              <a:rPr lang="en-AU" sz="2000" dirty="0"/>
              <a:t>, what, it’s fine. You can’t sleep? </a:t>
            </a:r>
          </a:p>
          <a:p>
            <a:r>
              <a:rPr lang="en-AU" sz="2000" dirty="0"/>
              <a:t>I think I’ll get up and go on Facebook?</a:t>
            </a:r>
            <a:br>
              <a:rPr lang="en-AU" sz="2000" dirty="0"/>
            </a:br>
            <a:br>
              <a:rPr lang="en-AU" sz="2000" dirty="0"/>
            </a:br>
            <a:r>
              <a:rPr lang="en-AU" sz="2000" b="1" dirty="0"/>
              <a:t>Task</a:t>
            </a:r>
            <a:r>
              <a:rPr lang="en-AU" sz="2000" dirty="0"/>
              <a:t>: New partner who you haven’t worked with today. You have 3 minutes to work the scene. The audience is here. Set options? </a:t>
            </a:r>
          </a:p>
        </p:txBody>
      </p:sp>
      <p:pic>
        <p:nvPicPr>
          <p:cNvPr id="8" name="Picture 7">
            <a:extLst>
              <a:ext uri="{FF2B5EF4-FFF2-40B4-BE49-F238E27FC236}">
                <a16:creationId xmlns:a16="http://schemas.microsoft.com/office/drawing/2014/main" id="{204B1DD8-20A1-4FD8-9CE5-740F9A7632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59" y="0"/>
            <a:ext cx="4226344" cy="6489269"/>
          </a:xfrm>
          <a:prstGeom prst="rect">
            <a:avLst/>
          </a:prstGeom>
        </p:spPr>
      </p:pic>
      <p:sp>
        <p:nvSpPr>
          <p:cNvPr id="6" name="Oval 5">
            <a:extLst>
              <a:ext uri="{FF2B5EF4-FFF2-40B4-BE49-F238E27FC236}">
                <a16:creationId xmlns:a16="http://schemas.microsoft.com/office/drawing/2014/main" id="{2A8E418F-E943-4670-88BD-914F6B81A963}"/>
              </a:ext>
            </a:extLst>
          </p:cNvPr>
          <p:cNvSpPr/>
          <p:nvPr/>
        </p:nvSpPr>
        <p:spPr>
          <a:xfrm>
            <a:off x="10839235" y="595902"/>
            <a:ext cx="351297" cy="31849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90925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7BE12AD-D808-BDE0-3EB8-5BC50B1D8474}"/>
              </a:ext>
            </a:extLst>
          </p:cNvPr>
          <p:cNvSpPr>
            <a:spLocks noGrp="1"/>
          </p:cNvSpPr>
          <p:nvPr>
            <p:ph type="title"/>
          </p:nvPr>
        </p:nvSpPr>
        <p:spPr>
          <a:xfrm>
            <a:off x="813732" y="234892"/>
            <a:ext cx="7534656" cy="914400"/>
          </a:xfrm>
        </p:spPr>
        <p:txBody>
          <a:bodyPr/>
          <a:lstStyle/>
          <a:p>
            <a:r>
              <a:rPr lang="en-US" b="1" dirty="0"/>
              <a:t>Blocking – What do we really do?</a:t>
            </a:r>
          </a:p>
        </p:txBody>
      </p:sp>
      <p:sp>
        <p:nvSpPr>
          <p:cNvPr id="8" name="Content Placeholder 7">
            <a:extLst>
              <a:ext uri="{FF2B5EF4-FFF2-40B4-BE49-F238E27FC236}">
                <a16:creationId xmlns:a16="http://schemas.microsoft.com/office/drawing/2014/main" id="{BCFDA37B-399A-B9F0-7A7D-2A891EB7FFA6}"/>
              </a:ext>
            </a:extLst>
          </p:cNvPr>
          <p:cNvSpPr>
            <a:spLocks noGrp="1"/>
          </p:cNvSpPr>
          <p:nvPr>
            <p:ph sz="quarter" idx="10"/>
          </p:nvPr>
        </p:nvSpPr>
        <p:spPr>
          <a:xfrm>
            <a:off x="914400" y="2039112"/>
            <a:ext cx="7150608" cy="3356576"/>
          </a:xfrm>
        </p:spPr>
        <p:txBody>
          <a:bodyPr>
            <a:normAutofit fontScale="92500" lnSpcReduction="10000"/>
          </a:bodyPr>
          <a:lstStyle/>
          <a:p>
            <a:r>
              <a:rPr lang="en-US" dirty="0"/>
              <a:t>The first thing that we are given as teachers, is a space. It’s the classroom. They come from the point of view as an actor, for their concepts they need to extend their mind outside of the classroom setting and into that of the director. </a:t>
            </a:r>
          </a:p>
          <a:p>
            <a:endParaRPr lang="en-US" dirty="0"/>
          </a:p>
          <a:p>
            <a:r>
              <a:rPr lang="en-US" dirty="0"/>
              <a:t>Can you all please walk out the floor pattern of the space you just used. </a:t>
            </a:r>
          </a:p>
          <a:p>
            <a:r>
              <a:rPr lang="en-US" dirty="0"/>
              <a:t>Typically we find that if we don’t instruct our students they use a small space. </a:t>
            </a:r>
          </a:p>
          <a:p>
            <a:r>
              <a:rPr lang="en-US" dirty="0"/>
              <a:t>Now we are going to ask you to rework your scene with the following constraints: you must use the entire space, you must maintain eye contact, you must not ever be closer than 2m. </a:t>
            </a:r>
          </a:p>
        </p:txBody>
      </p:sp>
      <p:sp>
        <p:nvSpPr>
          <p:cNvPr id="3" name="Slide Number Placeholder 2">
            <a:extLst>
              <a:ext uri="{FF2B5EF4-FFF2-40B4-BE49-F238E27FC236}">
                <a16:creationId xmlns:a16="http://schemas.microsoft.com/office/drawing/2014/main" id="{50CD348E-9357-0442-4555-AF6B4AFE34B6}"/>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17</a:t>
            </a:fld>
            <a:endParaRPr lang="en-US" dirty="0"/>
          </a:p>
        </p:txBody>
      </p:sp>
      <p:sp>
        <p:nvSpPr>
          <p:cNvPr id="5" name="Oval 4">
            <a:extLst>
              <a:ext uri="{FF2B5EF4-FFF2-40B4-BE49-F238E27FC236}">
                <a16:creationId xmlns:a16="http://schemas.microsoft.com/office/drawing/2014/main" id="{D15D1A52-B7FE-4AC4-B934-EB3773B2E292}"/>
              </a:ext>
            </a:extLst>
          </p:cNvPr>
          <p:cNvSpPr/>
          <p:nvPr/>
        </p:nvSpPr>
        <p:spPr>
          <a:xfrm>
            <a:off x="10335801" y="532843"/>
            <a:ext cx="351297" cy="31849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6913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1257-34A4-41C6-8B8A-6DF80493F863}"/>
              </a:ext>
            </a:extLst>
          </p:cNvPr>
          <p:cNvSpPr>
            <a:spLocks noGrp="1"/>
          </p:cNvSpPr>
          <p:nvPr>
            <p:ph type="title"/>
          </p:nvPr>
        </p:nvSpPr>
        <p:spPr/>
        <p:txBody>
          <a:bodyPr/>
          <a:lstStyle/>
          <a:p>
            <a:r>
              <a:rPr lang="en-AU" dirty="0"/>
              <a:t>Space Constraint</a:t>
            </a:r>
          </a:p>
        </p:txBody>
      </p:sp>
      <p:sp>
        <p:nvSpPr>
          <p:cNvPr id="3" name="Content Placeholder 2">
            <a:extLst>
              <a:ext uri="{FF2B5EF4-FFF2-40B4-BE49-F238E27FC236}">
                <a16:creationId xmlns:a16="http://schemas.microsoft.com/office/drawing/2014/main" id="{4B1B030D-6672-4377-86B4-08169CD4BFDA}"/>
              </a:ext>
            </a:extLst>
          </p:cNvPr>
          <p:cNvSpPr>
            <a:spLocks noGrp="1"/>
          </p:cNvSpPr>
          <p:nvPr>
            <p:ph sz="quarter" idx="10"/>
          </p:nvPr>
        </p:nvSpPr>
        <p:spPr>
          <a:xfrm>
            <a:off x="914400" y="2039112"/>
            <a:ext cx="3514987" cy="3356576"/>
          </a:xfrm>
        </p:spPr>
        <p:txBody>
          <a:bodyPr/>
          <a:lstStyle/>
          <a:p>
            <a:r>
              <a:rPr lang="en-AU" dirty="0"/>
              <a:t>Now you will change your stage, your stage is now a triangle, these are your sightlines, decide now which place you are in (packed train, toilet, cupboard, public transport, car, lift). </a:t>
            </a:r>
          </a:p>
          <a:p>
            <a:r>
              <a:rPr lang="en-AU" dirty="0"/>
              <a:t>Each group must use one piece of costuming</a:t>
            </a:r>
          </a:p>
        </p:txBody>
      </p:sp>
      <p:sp>
        <p:nvSpPr>
          <p:cNvPr id="4" name="Slide Number Placeholder 3">
            <a:extLst>
              <a:ext uri="{FF2B5EF4-FFF2-40B4-BE49-F238E27FC236}">
                <a16:creationId xmlns:a16="http://schemas.microsoft.com/office/drawing/2014/main" id="{32F6C3A2-1309-4668-8DE7-31D992F6FFCB}"/>
              </a:ext>
            </a:extLst>
          </p:cNvPr>
          <p:cNvSpPr>
            <a:spLocks noGrp="1"/>
          </p:cNvSpPr>
          <p:nvPr>
            <p:ph type="sldNum" sz="quarter" idx="4"/>
          </p:nvPr>
        </p:nvSpPr>
        <p:spPr/>
        <p:txBody>
          <a:bodyPr/>
          <a:lstStyle/>
          <a:p>
            <a:fld id="{58FB4751-880F-D840-AAA9-3A15815CC996}" type="slidenum">
              <a:rPr lang="en-US" smtClean="0"/>
              <a:pPr/>
              <a:t>18</a:t>
            </a:fld>
            <a:endParaRPr lang="en-US" dirty="0"/>
          </a:p>
        </p:txBody>
      </p:sp>
      <p:pic>
        <p:nvPicPr>
          <p:cNvPr id="6" name="Picture 5">
            <a:extLst>
              <a:ext uri="{FF2B5EF4-FFF2-40B4-BE49-F238E27FC236}">
                <a16:creationId xmlns:a16="http://schemas.microsoft.com/office/drawing/2014/main" id="{ADA39B23-0775-4D3C-967B-73EEC103F2EF}"/>
              </a:ext>
            </a:extLst>
          </p:cNvPr>
          <p:cNvPicPr>
            <a:picLocks noChangeAspect="1"/>
          </p:cNvPicPr>
          <p:nvPr/>
        </p:nvPicPr>
        <p:blipFill>
          <a:blip r:embed="rId2"/>
          <a:stretch>
            <a:fillRect/>
          </a:stretch>
        </p:blipFill>
        <p:spPr>
          <a:xfrm>
            <a:off x="5835055" y="914400"/>
            <a:ext cx="3975171" cy="3800164"/>
          </a:xfrm>
          <a:prstGeom prst="rect">
            <a:avLst/>
          </a:prstGeom>
        </p:spPr>
      </p:pic>
      <p:sp>
        <p:nvSpPr>
          <p:cNvPr id="8" name="Oval 7">
            <a:extLst>
              <a:ext uri="{FF2B5EF4-FFF2-40B4-BE49-F238E27FC236}">
                <a16:creationId xmlns:a16="http://schemas.microsoft.com/office/drawing/2014/main" id="{B87FE953-79CC-4780-8736-3E5A5B2EFD67}"/>
              </a:ext>
            </a:extLst>
          </p:cNvPr>
          <p:cNvSpPr/>
          <p:nvPr/>
        </p:nvSpPr>
        <p:spPr>
          <a:xfrm>
            <a:off x="10335801" y="532843"/>
            <a:ext cx="351297" cy="31849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80738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A3D95EF-8A67-7F71-37EF-9EB02511B163}"/>
              </a:ext>
            </a:extLst>
          </p:cNvPr>
          <p:cNvSpPr>
            <a:spLocks noGrp="1"/>
          </p:cNvSpPr>
          <p:nvPr>
            <p:ph type="title"/>
          </p:nvPr>
        </p:nvSpPr>
        <p:spPr>
          <a:xfrm>
            <a:off x="914400" y="914400"/>
            <a:ext cx="10360152" cy="2843784"/>
          </a:xfrm>
        </p:spPr>
        <p:txBody>
          <a:bodyPr anchor="b"/>
          <a:lstStyle/>
          <a:p>
            <a:r>
              <a:rPr lang="en-US" dirty="0"/>
              <a:t>Run Scene – Elimination </a:t>
            </a:r>
          </a:p>
        </p:txBody>
      </p:sp>
      <p:sp>
        <p:nvSpPr>
          <p:cNvPr id="3" name="Oval 2">
            <a:extLst>
              <a:ext uri="{FF2B5EF4-FFF2-40B4-BE49-F238E27FC236}">
                <a16:creationId xmlns:a16="http://schemas.microsoft.com/office/drawing/2014/main" id="{663122E2-1C65-4B2A-AB18-F436C8B48BFE}"/>
              </a:ext>
            </a:extLst>
          </p:cNvPr>
          <p:cNvSpPr/>
          <p:nvPr/>
        </p:nvSpPr>
        <p:spPr>
          <a:xfrm>
            <a:off x="10335801" y="532843"/>
            <a:ext cx="351297" cy="31849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671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6C7B-D29F-368C-FEEC-CDFA125F8E5C}"/>
              </a:ext>
            </a:extLst>
          </p:cNvPr>
          <p:cNvSpPr>
            <a:spLocks noGrp="1"/>
          </p:cNvSpPr>
          <p:nvPr>
            <p:ph type="title"/>
          </p:nvPr>
        </p:nvSpPr>
        <p:spPr>
          <a:xfrm>
            <a:off x="454152" y="981075"/>
            <a:ext cx="5641848" cy="5029200"/>
          </a:xfrm>
        </p:spPr>
        <p:txBody>
          <a:bodyPr/>
          <a:lstStyle/>
          <a:p>
            <a:r>
              <a:rPr lang="en-US" b="1" dirty="0"/>
              <a:t>Learning Intention </a:t>
            </a:r>
          </a:p>
        </p:txBody>
      </p:sp>
      <p:graphicFrame>
        <p:nvGraphicFramePr>
          <p:cNvPr id="6" name="Table 4">
            <a:extLst>
              <a:ext uri="{FF2B5EF4-FFF2-40B4-BE49-F238E27FC236}">
                <a16:creationId xmlns:a16="http://schemas.microsoft.com/office/drawing/2014/main" id="{0D6FB95E-6987-A57C-3663-3FD6F6FAC24E}"/>
              </a:ext>
            </a:extLst>
          </p:cNvPr>
          <p:cNvGraphicFramePr>
            <a:graphicFrameLocks noGrp="1"/>
          </p:cNvGraphicFramePr>
          <p:nvPr>
            <p:ph idx="1"/>
            <p:extLst>
              <p:ext uri="{D42A27DB-BD31-4B8C-83A1-F6EECF244321}">
                <p14:modId xmlns:p14="http://schemas.microsoft.com/office/powerpoint/2010/main" val="55426430"/>
              </p:ext>
            </p:extLst>
          </p:nvPr>
        </p:nvGraphicFramePr>
        <p:xfrm>
          <a:off x="6869113" y="1143000"/>
          <a:ext cx="4190999" cy="5556050"/>
        </p:xfrm>
        <a:graphic>
          <a:graphicData uri="http://schemas.openxmlformats.org/drawingml/2006/table">
            <a:tbl>
              <a:tblPr firstRow="1" bandRow="1"/>
              <a:tblGrid>
                <a:gridCol w="4190999">
                  <a:extLst>
                    <a:ext uri="{9D8B030D-6E8A-4147-A177-3AD203B41FA5}">
                      <a16:colId xmlns:a16="http://schemas.microsoft.com/office/drawing/2014/main" val="1563570424"/>
                    </a:ext>
                  </a:extLst>
                </a:gridCol>
              </a:tblGrid>
              <a:tr h="7827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latin typeface="+mj-lt"/>
                        </a:rPr>
                        <a:t>Success Criteria</a:t>
                      </a:r>
                      <a:r>
                        <a:rPr lang="en-US" sz="2400" b="0" dirty="0">
                          <a:latin typeface="+mj-lt"/>
                        </a:rPr>
                        <a:t>: Leave with practical exercises to apply with your students in exploring stagecraft </a:t>
                      </a: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979008">
                <a:tc>
                  <a:txBody>
                    <a:bodyPr/>
                    <a:lstStyle/>
                    <a:p>
                      <a:pPr algn="r"/>
                      <a:r>
                        <a:rPr lang="en-US" sz="2400" b="1" kern="1200" dirty="0">
                          <a:solidFill>
                            <a:schemeClr val="tx1"/>
                          </a:solidFill>
                          <a:latin typeface="+mj-lt"/>
                          <a:ea typeface="+mn-ea"/>
                          <a:cs typeface="+mn-cs"/>
                        </a:rPr>
                        <a:t>Knowledge</a:t>
                      </a:r>
                      <a:r>
                        <a:rPr lang="en-US" sz="2400" b="0" kern="1200" dirty="0">
                          <a:solidFill>
                            <a:schemeClr val="tx1"/>
                          </a:solidFill>
                          <a:latin typeface="+mj-lt"/>
                          <a:ea typeface="+mn-ea"/>
                          <a:cs typeface="+mn-cs"/>
                        </a:rPr>
                        <a:t>: What is stagecraft and how it aligns with syllabi </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998987">
                <a:tc>
                  <a:txBody>
                    <a:bodyPr/>
                    <a:lstStyle/>
                    <a:p>
                      <a:pPr algn="r"/>
                      <a:r>
                        <a:rPr lang="en-US" sz="2400" b="1" kern="1200" dirty="0">
                          <a:solidFill>
                            <a:schemeClr val="tx1"/>
                          </a:solidFill>
                          <a:latin typeface="+mj-lt"/>
                          <a:ea typeface="+mn-ea"/>
                          <a:cs typeface="+mn-cs"/>
                        </a:rPr>
                        <a:t>Skill</a:t>
                      </a:r>
                      <a:r>
                        <a:rPr lang="en-US" sz="2400" b="0" kern="1200" dirty="0">
                          <a:solidFill>
                            <a:schemeClr val="tx1"/>
                          </a:solidFill>
                          <a:latin typeface="+mj-lt"/>
                          <a:ea typeface="+mn-ea"/>
                          <a:cs typeface="+mn-cs"/>
                        </a:rPr>
                        <a:t>: Applying stagecraft to text</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9590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j-lt"/>
                          <a:ea typeface="+mn-ea"/>
                          <a:cs typeface="+mn-cs"/>
                        </a:rPr>
                        <a:t>2.45pm</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8548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
        <p:nvSpPr>
          <p:cNvPr id="4" name="Oval 3">
            <a:extLst>
              <a:ext uri="{FF2B5EF4-FFF2-40B4-BE49-F238E27FC236}">
                <a16:creationId xmlns:a16="http://schemas.microsoft.com/office/drawing/2014/main" id="{C4111651-ADD7-4483-A3FB-1217DAC596EB}"/>
              </a:ext>
            </a:extLst>
          </p:cNvPr>
          <p:cNvSpPr/>
          <p:nvPr/>
        </p:nvSpPr>
        <p:spPr>
          <a:xfrm>
            <a:off x="10839235" y="595902"/>
            <a:ext cx="351297" cy="31849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86478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50AD-0C88-435D-9476-35D64E775AC8}"/>
              </a:ext>
            </a:extLst>
          </p:cNvPr>
          <p:cNvSpPr>
            <a:spLocks noGrp="1"/>
          </p:cNvSpPr>
          <p:nvPr>
            <p:ph type="title"/>
          </p:nvPr>
        </p:nvSpPr>
        <p:spPr/>
        <p:txBody>
          <a:bodyPr/>
          <a:lstStyle/>
          <a:p>
            <a:r>
              <a:rPr lang="en-AU" b="1" i="1" dirty="0"/>
              <a:t>Kinaesthetic Interaction with Set </a:t>
            </a:r>
          </a:p>
        </p:txBody>
      </p:sp>
      <p:sp>
        <p:nvSpPr>
          <p:cNvPr id="3" name="Text Placeholder 2">
            <a:extLst>
              <a:ext uri="{FF2B5EF4-FFF2-40B4-BE49-F238E27FC236}">
                <a16:creationId xmlns:a16="http://schemas.microsoft.com/office/drawing/2014/main" id="{C454BBAB-0026-4D83-A036-6D22EF3F5DFC}"/>
              </a:ext>
            </a:extLst>
          </p:cNvPr>
          <p:cNvSpPr>
            <a:spLocks noGrp="1"/>
          </p:cNvSpPr>
          <p:nvPr>
            <p:ph type="body" sz="quarter" idx="13"/>
          </p:nvPr>
        </p:nvSpPr>
        <p:spPr/>
        <p:txBody>
          <a:bodyPr/>
          <a:lstStyle/>
          <a:p>
            <a:endParaRPr lang="en-AU"/>
          </a:p>
        </p:txBody>
      </p:sp>
      <p:sp>
        <p:nvSpPr>
          <p:cNvPr id="4" name="Oval 3">
            <a:extLst>
              <a:ext uri="{FF2B5EF4-FFF2-40B4-BE49-F238E27FC236}">
                <a16:creationId xmlns:a16="http://schemas.microsoft.com/office/drawing/2014/main" id="{7C46F224-50E8-49C1-B0C4-72C96D63D0BE}"/>
              </a:ext>
            </a:extLst>
          </p:cNvPr>
          <p:cNvSpPr/>
          <p:nvPr/>
        </p:nvSpPr>
        <p:spPr>
          <a:xfrm>
            <a:off x="10839235" y="595902"/>
            <a:ext cx="351297" cy="31849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3213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1B39-A0CB-420A-888C-EC3E55889FFB}"/>
              </a:ext>
            </a:extLst>
          </p:cNvPr>
          <p:cNvSpPr>
            <a:spLocks noGrp="1"/>
          </p:cNvSpPr>
          <p:nvPr>
            <p:ph type="title"/>
          </p:nvPr>
        </p:nvSpPr>
        <p:spPr>
          <a:xfrm>
            <a:off x="195209" y="133564"/>
            <a:ext cx="7534656" cy="914400"/>
          </a:xfrm>
        </p:spPr>
        <p:txBody>
          <a:bodyPr/>
          <a:lstStyle/>
          <a:p>
            <a:r>
              <a:rPr lang="en-AU" dirty="0"/>
              <a:t>Chair –  Beck and Michael </a:t>
            </a:r>
          </a:p>
        </p:txBody>
      </p:sp>
      <p:sp>
        <p:nvSpPr>
          <p:cNvPr id="3" name="Content Placeholder 2">
            <a:extLst>
              <a:ext uri="{FF2B5EF4-FFF2-40B4-BE49-F238E27FC236}">
                <a16:creationId xmlns:a16="http://schemas.microsoft.com/office/drawing/2014/main" id="{4E0E0017-B968-491C-96D6-6AC22EAC0E75}"/>
              </a:ext>
            </a:extLst>
          </p:cNvPr>
          <p:cNvSpPr>
            <a:spLocks noGrp="1"/>
          </p:cNvSpPr>
          <p:nvPr>
            <p:ph sz="quarter" idx="10"/>
          </p:nvPr>
        </p:nvSpPr>
        <p:spPr>
          <a:xfrm>
            <a:off x="814450" y="1458931"/>
            <a:ext cx="10284431" cy="3678147"/>
          </a:xfrm>
        </p:spPr>
        <p:txBody>
          <a:bodyPr>
            <a:normAutofit fontScale="92500" lnSpcReduction="10000"/>
          </a:bodyPr>
          <a:lstStyle/>
          <a:p>
            <a:r>
              <a:rPr lang="en-AU" dirty="0"/>
              <a:t>What is the object (literal)</a:t>
            </a:r>
          </a:p>
          <a:p>
            <a:r>
              <a:rPr lang="en-AU" dirty="0"/>
              <a:t>What is this object in this scene, what is the significance of this?</a:t>
            </a:r>
          </a:p>
          <a:p>
            <a:r>
              <a:rPr lang="en-AU" dirty="0"/>
              <a:t>How does your interaction with that object communicate meaning?</a:t>
            </a:r>
          </a:p>
          <a:p>
            <a:endParaRPr lang="en-AU" dirty="0"/>
          </a:p>
          <a:p>
            <a:r>
              <a:rPr lang="en-AU" b="1" i="1" dirty="0"/>
              <a:t>Example – What do our students do? </a:t>
            </a:r>
          </a:p>
          <a:p>
            <a:r>
              <a:rPr lang="en-AU" dirty="0"/>
              <a:t>All dramatic languages are interconnected. </a:t>
            </a:r>
          </a:p>
          <a:p>
            <a:r>
              <a:rPr lang="en-AU" dirty="0"/>
              <a:t>Our form is minimalism, our convention is fluid time and place. </a:t>
            </a:r>
          </a:p>
          <a:p>
            <a:endParaRPr lang="en-AU" dirty="0"/>
          </a:p>
          <a:p>
            <a:pPr marL="0" indent="0">
              <a:buNone/>
            </a:pPr>
            <a:r>
              <a:rPr lang="en-AU" dirty="0"/>
              <a:t>Version One – We used the chair as a piece of set </a:t>
            </a:r>
          </a:p>
          <a:p>
            <a:pPr marL="0" indent="0">
              <a:buNone/>
            </a:pPr>
            <a:r>
              <a:rPr lang="en-AU" dirty="0"/>
              <a:t>Version Two – Kinaesthetic interaction with the set</a:t>
            </a:r>
          </a:p>
        </p:txBody>
      </p:sp>
      <p:sp>
        <p:nvSpPr>
          <p:cNvPr id="4" name="Slide Number Placeholder 3">
            <a:extLst>
              <a:ext uri="{FF2B5EF4-FFF2-40B4-BE49-F238E27FC236}">
                <a16:creationId xmlns:a16="http://schemas.microsoft.com/office/drawing/2014/main" id="{D770FDB2-1573-419C-B969-704260DD3E3E}"/>
              </a:ext>
            </a:extLst>
          </p:cNvPr>
          <p:cNvSpPr>
            <a:spLocks noGrp="1"/>
          </p:cNvSpPr>
          <p:nvPr>
            <p:ph type="sldNum" sz="quarter" idx="4"/>
          </p:nvPr>
        </p:nvSpPr>
        <p:spPr/>
        <p:txBody>
          <a:bodyPr/>
          <a:lstStyle/>
          <a:p>
            <a:fld id="{58FB4751-880F-D840-AAA9-3A15815CC996}" type="slidenum">
              <a:rPr lang="en-US" smtClean="0"/>
              <a:pPr/>
              <a:t>21</a:t>
            </a:fld>
            <a:endParaRPr lang="en-US" dirty="0"/>
          </a:p>
        </p:txBody>
      </p:sp>
      <p:sp>
        <p:nvSpPr>
          <p:cNvPr id="5" name="Oval 4">
            <a:extLst>
              <a:ext uri="{FF2B5EF4-FFF2-40B4-BE49-F238E27FC236}">
                <a16:creationId xmlns:a16="http://schemas.microsoft.com/office/drawing/2014/main" id="{E9E81A7B-9994-4792-ABE7-44BDEDFAFE32}"/>
              </a:ext>
            </a:extLst>
          </p:cNvPr>
          <p:cNvSpPr/>
          <p:nvPr/>
        </p:nvSpPr>
        <p:spPr>
          <a:xfrm>
            <a:off x="10839235" y="595902"/>
            <a:ext cx="351297" cy="31849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31974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36D3-D2D3-432D-9AB1-9C0E9FD136B9}"/>
              </a:ext>
            </a:extLst>
          </p:cNvPr>
          <p:cNvSpPr>
            <a:spLocks noGrp="1"/>
          </p:cNvSpPr>
          <p:nvPr>
            <p:ph type="title"/>
          </p:nvPr>
        </p:nvSpPr>
        <p:spPr>
          <a:xfrm>
            <a:off x="530352" y="246579"/>
            <a:ext cx="7534656" cy="914400"/>
          </a:xfrm>
        </p:spPr>
        <p:txBody>
          <a:bodyPr/>
          <a:lstStyle/>
          <a:p>
            <a:r>
              <a:rPr lang="en-AU" dirty="0"/>
              <a:t>Task: YOU DO Chair</a:t>
            </a:r>
          </a:p>
        </p:txBody>
      </p:sp>
      <p:sp>
        <p:nvSpPr>
          <p:cNvPr id="3" name="Content Placeholder 2">
            <a:extLst>
              <a:ext uri="{FF2B5EF4-FFF2-40B4-BE49-F238E27FC236}">
                <a16:creationId xmlns:a16="http://schemas.microsoft.com/office/drawing/2014/main" id="{C5E62E07-1211-4953-BEFA-59D647399EDB}"/>
              </a:ext>
            </a:extLst>
          </p:cNvPr>
          <p:cNvSpPr>
            <a:spLocks noGrp="1"/>
          </p:cNvSpPr>
          <p:nvPr>
            <p:ph sz="quarter" idx="10"/>
          </p:nvPr>
        </p:nvSpPr>
        <p:spPr>
          <a:xfrm>
            <a:off x="390417" y="1350742"/>
            <a:ext cx="9873465" cy="4529061"/>
          </a:xfrm>
        </p:spPr>
        <p:txBody>
          <a:bodyPr/>
          <a:lstStyle/>
          <a:p>
            <a:r>
              <a:rPr lang="en-AU" dirty="0"/>
              <a:t>With a small piece of text, that you shaped before can you please layer in this </a:t>
            </a:r>
            <a:r>
              <a:rPr lang="en-AU" sz="2400" b="1" i="1" dirty="0"/>
              <a:t>kinaesthetic use of set via the chair</a:t>
            </a:r>
            <a:r>
              <a:rPr lang="en-AU" dirty="0"/>
              <a:t>.</a:t>
            </a:r>
          </a:p>
          <a:p>
            <a:r>
              <a:rPr lang="en-AU" dirty="0"/>
              <a:t>Shared understanding of your human context </a:t>
            </a:r>
          </a:p>
          <a:p>
            <a:r>
              <a:rPr lang="en-AU" dirty="0"/>
              <a:t>3 minutes </a:t>
            </a:r>
          </a:p>
          <a:p>
            <a:endParaRPr lang="en-AU" dirty="0"/>
          </a:p>
          <a:p>
            <a:r>
              <a:rPr lang="en-AU" dirty="0"/>
              <a:t>As previously stated the dramatic languages work together, such as Fluid Time and Place. Start at one Place and fluidly move to a bedroom, or a bathroom. Another convention, transformative set can be implemented here. Is your chair now a bobcat? Is you chair a handbag? A beanbag? </a:t>
            </a:r>
          </a:p>
          <a:p>
            <a:r>
              <a:rPr lang="en-AU" dirty="0"/>
              <a:t>3 minutes</a:t>
            </a:r>
          </a:p>
        </p:txBody>
      </p:sp>
      <p:sp>
        <p:nvSpPr>
          <p:cNvPr id="4" name="Slide Number Placeholder 3">
            <a:extLst>
              <a:ext uri="{FF2B5EF4-FFF2-40B4-BE49-F238E27FC236}">
                <a16:creationId xmlns:a16="http://schemas.microsoft.com/office/drawing/2014/main" id="{0E80180E-C8C7-4946-91B5-0EA23F6BB2F3}"/>
              </a:ext>
            </a:extLst>
          </p:cNvPr>
          <p:cNvSpPr>
            <a:spLocks noGrp="1"/>
          </p:cNvSpPr>
          <p:nvPr>
            <p:ph type="sldNum" sz="quarter" idx="4"/>
          </p:nvPr>
        </p:nvSpPr>
        <p:spPr/>
        <p:txBody>
          <a:bodyPr/>
          <a:lstStyle/>
          <a:p>
            <a:fld id="{58FB4751-880F-D840-AAA9-3A15815CC996}" type="slidenum">
              <a:rPr lang="en-US" smtClean="0"/>
              <a:pPr/>
              <a:t>22</a:t>
            </a:fld>
            <a:endParaRPr lang="en-US" dirty="0"/>
          </a:p>
        </p:txBody>
      </p:sp>
      <p:sp>
        <p:nvSpPr>
          <p:cNvPr id="5" name="Oval 4">
            <a:extLst>
              <a:ext uri="{FF2B5EF4-FFF2-40B4-BE49-F238E27FC236}">
                <a16:creationId xmlns:a16="http://schemas.microsoft.com/office/drawing/2014/main" id="{C688E2D6-FFBF-4C21-BE1C-21564C72A997}"/>
              </a:ext>
            </a:extLst>
          </p:cNvPr>
          <p:cNvSpPr/>
          <p:nvPr/>
        </p:nvSpPr>
        <p:spPr>
          <a:xfrm>
            <a:off x="10654300" y="544530"/>
            <a:ext cx="351297" cy="31849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73275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C0028-4150-0F89-E59C-F563C67F6CFD}"/>
              </a:ext>
            </a:extLst>
          </p:cNvPr>
          <p:cNvSpPr>
            <a:spLocks noGrp="1"/>
          </p:cNvSpPr>
          <p:nvPr>
            <p:ph type="ctrTitle"/>
          </p:nvPr>
        </p:nvSpPr>
        <p:spPr/>
        <p:txBody>
          <a:bodyPr/>
          <a:lstStyle/>
          <a:p>
            <a:r>
              <a:rPr lang="en-US" dirty="0"/>
              <a:t>Thank you! </a:t>
            </a:r>
          </a:p>
        </p:txBody>
      </p:sp>
      <p:sp>
        <p:nvSpPr>
          <p:cNvPr id="4" name="TextBox 3">
            <a:extLst>
              <a:ext uri="{FF2B5EF4-FFF2-40B4-BE49-F238E27FC236}">
                <a16:creationId xmlns:a16="http://schemas.microsoft.com/office/drawing/2014/main" id="{A4F00738-07E1-4736-9F0A-368AD558A206}"/>
              </a:ext>
            </a:extLst>
          </p:cNvPr>
          <p:cNvSpPr txBox="1"/>
          <p:nvPr/>
        </p:nvSpPr>
        <p:spPr>
          <a:xfrm>
            <a:off x="6462445" y="1089060"/>
            <a:ext cx="3801438" cy="3170099"/>
          </a:xfrm>
          <a:prstGeom prst="rect">
            <a:avLst/>
          </a:prstGeom>
          <a:noFill/>
        </p:spPr>
        <p:txBody>
          <a:bodyPr wrap="square" rtlCol="0">
            <a:spAutoFit/>
          </a:bodyPr>
          <a:lstStyle/>
          <a:p>
            <a:r>
              <a:rPr lang="en-AU" sz="2000" b="1" i="1" dirty="0"/>
              <a:t>We need to explicitly teach stagecraft, and we need out students to be able to articulate how they are using stagecraft. </a:t>
            </a:r>
            <a:br>
              <a:rPr lang="en-AU" sz="2000" b="1" i="1" dirty="0"/>
            </a:br>
            <a:br>
              <a:rPr lang="en-AU" sz="2000" b="1" i="1" dirty="0"/>
            </a:br>
            <a:endParaRPr lang="en-AU" sz="2000" b="1" i="1" dirty="0"/>
          </a:p>
          <a:p>
            <a:r>
              <a:rPr lang="en-AU" sz="2000" b="1" i="1" dirty="0"/>
              <a:t>We would appreciate if you’d share a takeaway via filling in our exit ticket, OR as you leave record your voice with Beck or Michael </a:t>
            </a:r>
          </a:p>
        </p:txBody>
      </p:sp>
      <p:sp>
        <p:nvSpPr>
          <p:cNvPr id="7" name="Oval 6">
            <a:extLst>
              <a:ext uri="{FF2B5EF4-FFF2-40B4-BE49-F238E27FC236}">
                <a16:creationId xmlns:a16="http://schemas.microsoft.com/office/drawing/2014/main" id="{96EF3FAB-F31C-44FE-9950-888FDED69D8A}"/>
              </a:ext>
            </a:extLst>
          </p:cNvPr>
          <p:cNvSpPr/>
          <p:nvPr/>
        </p:nvSpPr>
        <p:spPr>
          <a:xfrm>
            <a:off x="10839235" y="595902"/>
            <a:ext cx="351297" cy="31849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8882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8490-5833-4311-BE78-80BCB51A9906}"/>
              </a:ext>
            </a:extLst>
          </p:cNvPr>
          <p:cNvSpPr>
            <a:spLocks noGrp="1"/>
          </p:cNvSpPr>
          <p:nvPr>
            <p:ph type="title"/>
          </p:nvPr>
        </p:nvSpPr>
        <p:spPr/>
        <p:txBody>
          <a:bodyPr/>
          <a:lstStyle/>
          <a:p>
            <a:r>
              <a:rPr lang="en-AU" b="1" i="1" dirty="0"/>
              <a:t>Prior Knowledge – The Dramatic Languages</a:t>
            </a:r>
          </a:p>
        </p:txBody>
      </p:sp>
      <p:sp>
        <p:nvSpPr>
          <p:cNvPr id="4" name="TextBox 3">
            <a:extLst>
              <a:ext uri="{FF2B5EF4-FFF2-40B4-BE49-F238E27FC236}">
                <a16:creationId xmlns:a16="http://schemas.microsoft.com/office/drawing/2014/main" id="{A1749031-4F50-44FD-BECE-C6AEB8331E20}"/>
              </a:ext>
            </a:extLst>
          </p:cNvPr>
          <p:cNvSpPr txBox="1"/>
          <p:nvPr/>
        </p:nvSpPr>
        <p:spPr>
          <a:xfrm>
            <a:off x="7191911" y="1305341"/>
            <a:ext cx="3750067" cy="5539978"/>
          </a:xfrm>
          <a:prstGeom prst="rect">
            <a:avLst/>
          </a:prstGeom>
          <a:noFill/>
        </p:spPr>
        <p:txBody>
          <a:bodyPr wrap="square" rtlCol="0">
            <a:spAutoFit/>
          </a:bodyPr>
          <a:lstStyle/>
          <a:p>
            <a:r>
              <a:rPr lang="en-AU" sz="2800" b="1" dirty="0"/>
              <a:t>Skills of Drama</a:t>
            </a:r>
            <a:br>
              <a:rPr lang="en-AU" sz="2800" b="1" dirty="0"/>
            </a:br>
            <a:r>
              <a:rPr lang="en-AU" sz="2800" b="1" dirty="0"/>
              <a:t> </a:t>
            </a:r>
          </a:p>
          <a:p>
            <a:r>
              <a:rPr lang="en-AU" sz="2800" b="1" dirty="0"/>
              <a:t>Stagecraft</a:t>
            </a:r>
            <a:br>
              <a:rPr lang="en-AU" sz="2800" b="1" dirty="0"/>
            </a:br>
            <a:endParaRPr lang="en-AU" sz="2800" b="1" dirty="0"/>
          </a:p>
          <a:p>
            <a:r>
              <a:rPr lang="en-AU" sz="2800" b="1" dirty="0"/>
              <a:t>Elements of Drama</a:t>
            </a:r>
            <a:br>
              <a:rPr lang="en-AU" sz="2800" b="1" dirty="0"/>
            </a:br>
            <a:endParaRPr lang="en-AU" sz="2800" b="1" dirty="0"/>
          </a:p>
          <a:p>
            <a:r>
              <a:rPr lang="en-AU" sz="2800" b="1" dirty="0"/>
              <a:t>Forms and Styles</a:t>
            </a:r>
            <a:br>
              <a:rPr lang="en-AU" sz="2800" b="1" dirty="0"/>
            </a:br>
            <a:endParaRPr lang="en-AU" sz="2800" b="1" dirty="0"/>
          </a:p>
          <a:p>
            <a:r>
              <a:rPr lang="en-AU" sz="2800" b="1" dirty="0"/>
              <a:t>Conventions </a:t>
            </a:r>
            <a:br>
              <a:rPr lang="en-AU" sz="2800" b="1" dirty="0"/>
            </a:br>
            <a:br>
              <a:rPr lang="en-AU" sz="2800" b="1" dirty="0"/>
            </a:br>
            <a:r>
              <a:rPr lang="en-AU" sz="2800" b="1" dirty="0"/>
              <a:t>TASK: Dramatic Languages Cards</a:t>
            </a:r>
          </a:p>
          <a:p>
            <a:endParaRPr lang="en-AU" dirty="0"/>
          </a:p>
        </p:txBody>
      </p:sp>
      <p:sp>
        <p:nvSpPr>
          <p:cNvPr id="5" name="Oval 4">
            <a:extLst>
              <a:ext uri="{FF2B5EF4-FFF2-40B4-BE49-F238E27FC236}">
                <a16:creationId xmlns:a16="http://schemas.microsoft.com/office/drawing/2014/main" id="{2D15E47A-4D4E-412D-9A0E-664B62784064}"/>
              </a:ext>
            </a:extLst>
          </p:cNvPr>
          <p:cNvSpPr/>
          <p:nvPr/>
        </p:nvSpPr>
        <p:spPr>
          <a:xfrm>
            <a:off x="10839235" y="595902"/>
            <a:ext cx="351297" cy="31849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9295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D8715-03AC-4DA1-A8F4-21FE0224C1D0}"/>
              </a:ext>
            </a:extLst>
          </p:cNvPr>
          <p:cNvSpPr>
            <a:spLocks noGrp="1"/>
          </p:cNvSpPr>
          <p:nvPr>
            <p:ph type="ctrTitle"/>
          </p:nvPr>
        </p:nvSpPr>
        <p:spPr/>
        <p:txBody>
          <a:bodyPr/>
          <a:lstStyle/>
          <a:p>
            <a:r>
              <a:rPr lang="en-AU" dirty="0"/>
              <a:t>But what is </a:t>
            </a:r>
            <a:r>
              <a:rPr lang="en-AU" b="1" i="1" dirty="0"/>
              <a:t>Stagecraft</a:t>
            </a:r>
            <a:r>
              <a:rPr lang="en-AU" dirty="0"/>
              <a:t>? </a:t>
            </a:r>
          </a:p>
        </p:txBody>
      </p:sp>
      <p:sp>
        <p:nvSpPr>
          <p:cNvPr id="3" name="Oval 2">
            <a:extLst>
              <a:ext uri="{FF2B5EF4-FFF2-40B4-BE49-F238E27FC236}">
                <a16:creationId xmlns:a16="http://schemas.microsoft.com/office/drawing/2014/main" id="{05557428-9D30-4A32-B3E8-709A7DC6D274}"/>
              </a:ext>
            </a:extLst>
          </p:cNvPr>
          <p:cNvSpPr/>
          <p:nvPr/>
        </p:nvSpPr>
        <p:spPr>
          <a:xfrm>
            <a:off x="10839235" y="595902"/>
            <a:ext cx="351297" cy="31849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4460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a:extLst>
              <a:ext uri="{FF2B5EF4-FFF2-40B4-BE49-F238E27FC236}">
                <a16:creationId xmlns:a16="http://schemas.microsoft.com/office/drawing/2014/main" id="{4088A5C4-B70E-47EF-B473-CBB4FAB74C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2238" y="82550"/>
            <a:ext cx="9240838" cy="354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a:extLst>
              <a:ext uri="{FF2B5EF4-FFF2-40B4-BE49-F238E27FC236}">
                <a16:creationId xmlns:a16="http://schemas.microsoft.com/office/drawing/2014/main" id="{7627367F-467F-4547-A088-DE566E4D92A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36674" y="3623557"/>
            <a:ext cx="7616825" cy="323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6F518441-D389-4172-8AB3-3EFBEF7319B2}"/>
              </a:ext>
            </a:extLst>
          </p:cNvPr>
          <p:cNvSpPr/>
          <p:nvPr/>
        </p:nvSpPr>
        <p:spPr>
          <a:xfrm>
            <a:off x="10839235" y="595902"/>
            <a:ext cx="351297" cy="31849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5385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D6CA9A-C701-410B-BF04-227018704BA0}"/>
              </a:ext>
            </a:extLst>
          </p:cNvPr>
          <p:cNvPicPr>
            <a:picLocks noChangeAspect="1"/>
          </p:cNvPicPr>
          <p:nvPr/>
        </p:nvPicPr>
        <p:blipFill>
          <a:blip r:embed="rId3"/>
          <a:stretch>
            <a:fillRect/>
          </a:stretch>
        </p:blipFill>
        <p:spPr>
          <a:xfrm>
            <a:off x="1847850" y="166687"/>
            <a:ext cx="8496300" cy="6524625"/>
          </a:xfrm>
          <a:prstGeom prst="rect">
            <a:avLst/>
          </a:prstGeom>
        </p:spPr>
      </p:pic>
      <p:sp>
        <p:nvSpPr>
          <p:cNvPr id="3" name="Oval 2">
            <a:extLst>
              <a:ext uri="{FF2B5EF4-FFF2-40B4-BE49-F238E27FC236}">
                <a16:creationId xmlns:a16="http://schemas.microsoft.com/office/drawing/2014/main" id="{FFEF75FB-3BE1-43D5-A997-160730BE0690}"/>
              </a:ext>
            </a:extLst>
          </p:cNvPr>
          <p:cNvSpPr/>
          <p:nvPr/>
        </p:nvSpPr>
        <p:spPr>
          <a:xfrm>
            <a:off x="11332395" y="256855"/>
            <a:ext cx="351297" cy="31849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2232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B9CFEB-3A6C-42D4-B380-0E4BB9D8A53E}"/>
              </a:ext>
            </a:extLst>
          </p:cNvPr>
          <p:cNvSpPr>
            <a:spLocks noGrp="1"/>
          </p:cNvSpPr>
          <p:nvPr>
            <p:ph type="sldNum" sz="quarter" idx="4"/>
          </p:nvPr>
        </p:nvSpPr>
        <p:spPr/>
        <p:txBody>
          <a:bodyPr/>
          <a:lstStyle/>
          <a:p>
            <a:fld id="{58FB4751-880F-D840-AAA9-3A15815CC996}" type="slidenum">
              <a:rPr lang="en-US" smtClean="0"/>
              <a:pPr/>
              <a:t>7</a:t>
            </a:fld>
            <a:endParaRPr lang="en-US" dirty="0"/>
          </a:p>
        </p:txBody>
      </p:sp>
      <p:sp>
        <p:nvSpPr>
          <p:cNvPr id="6" name="TextBox 5">
            <a:extLst>
              <a:ext uri="{FF2B5EF4-FFF2-40B4-BE49-F238E27FC236}">
                <a16:creationId xmlns:a16="http://schemas.microsoft.com/office/drawing/2014/main" id="{5419B496-4D79-47DB-8A7A-5F3F863C3D67}"/>
              </a:ext>
            </a:extLst>
          </p:cNvPr>
          <p:cNvSpPr txBox="1"/>
          <p:nvPr/>
        </p:nvSpPr>
        <p:spPr>
          <a:xfrm>
            <a:off x="176784" y="864781"/>
            <a:ext cx="10718044" cy="2308324"/>
          </a:xfrm>
          <a:prstGeom prst="rect">
            <a:avLst/>
          </a:prstGeom>
          <a:noFill/>
        </p:spPr>
        <p:txBody>
          <a:bodyPr wrap="square">
            <a:spAutoFit/>
          </a:bodyPr>
          <a:lstStyle/>
          <a:p>
            <a:r>
              <a:rPr lang="en-AU" sz="1800" dirty="0">
                <a:effectLst/>
                <a:latin typeface="Calibri" panose="020F0502020204030204" pitchFamily="34" charset="0"/>
                <a:ea typeface="DengXian" panose="02010600030101010101" pitchFamily="2" charset="-122"/>
              </a:rPr>
              <a:t>When </a:t>
            </a:r>
            <a:r>
              <a:rPr lang="en-AU" sz="1800" b="1" dirty="0">
                <a:effectLst/>
                <a:latin typeface="Calibri" panose="020F0502020204030204" pitchFamily="34" charset="0"/>
                <a:ea typeface="DengXian" panose="02010600030101010101" pitchFamily="2" charset="-122"/>
              </a:rPr>
              <a:t>acting</a:t>
            </a:r>
            <a:r>
              <a:rPr lang="en-AU" sz="1800" dirty="0">
                <a:effectLst/>
                <a:latin typeface="Calibri" panose="020F0502020204030204" pitchFamily="34" charset="0"/>
                <a:ea typeface="DengXian" panose="02010600030101010101" pitchFamily="2" charset="-122"/>
              </a:rPr>
              <a:t>, students consider blocking, avoiding masking other actors, maintaining sightlines, management of stage properties and taking cues. </a:t>
            </a:r>
          </a:p>
          <a:p>
            <a:endParaRPr lang="en-AU" dirty="0">
              <a:latin typeface="Calibri" panose="020F0502020204030204" pitchFamily="34" charset="0"/>
              <a:ea typeface="DengXian" panose="02010600030101010101" pitchFamily="2" charset="-122"/>
            </a:endParaRPr>
          </a:p>
          <a:p>
            <a:r>
              <a:rPr lang="en-AU" sz="1800" dirty="0">
                <a:effectLst/>
                <a:latin typeface="Calibri" panose="020F0502020204030204" pitchFamily="34" charset="0"/>
                <a:ea typeface="DengXian" panose="02010600030101010101" pitchFamily="2" charset="-122"/>
              </a:rPr>
              <a:t>When </a:t>
            </a:r>
            <a:r>
              <a:rPr lang="en-AU" sz="1800" b="1" dirty="0">
                <a:effectLst/>
                <a:latin typeface="Calibri" panose="020F0502020204030204" pitchFamily="34" charset="0"/>
                <a:ea typeface="DengXian" panose="02010600030101010101" pitchFamily="2" charset="-122"/>
              </a:rPr>
              <a:t>devising</a:t>
            </a:r>
            <a:r>
              <a:rPr lang="en-AU" sz="1800" dirty="0">
                <a:effectLst/>
                <a:latin typeface="Calibri" panose="020F0502020204030204" pitchFamily="34" charset="0"/>
                <a:ea typeface="DengXian" panose="02010600030101010101" pitchFamily="2" charset="-122"/>
              </a:rPr>
              <a:t>, students should be provided the opportunity to experiment with different stagecraft elements may include utilising a variety of props, exploration as an ensemble, kinaesthetic interaction with set.</a:t>
            </a:r>
          </a:p>
          <a:p>
            <a:endParaRPr lang="en-AU" dirty="0">
              <a:latin typeface="Calibri" panose="020F0502020204030204" pitchFamily="34" charset="0"/>
              <a:ea typeface="DengXian" panose="02010600030101010101" pitchFamily="2" charset="-122"/>
            </a:endParaRPr>
          </a:p>
          <a:p>
            <a:r>
              <a:rPr lang="en-AU" sz="1800" dirty="0">
                <a:effectLst/>
                <a:latin typeface="Calibri" panose="020F0502020204030204" pitchFamily="34" charset="0"/>
                <a:ea typeface="DengXian" panose="02010600030101010101" pitchFamily="2" charset="-122"/>
              </a:rPr>
              <a:t>When </a:t>
            </a:r>
            <a:r>
              <a:rPr lang="en-AU" sz="1800" b="1" dirty="0">
                <a:effectLst/>
                <a:latin typeface="Calibri" panose="020F0502020204030204" pitchFamily="34" charset="0"/>
                <a:ea typeface="DengXian" panose="02010600030101010101" pitchFamily="2" charset="-122"/>
              </a:rPr>
              <a:t>directing</a:t>
            </a:r>
            <a:r>
              <a:rPr lang="en-AU" sz="1800" dirty="0">
                <a:effectLst/>
                <a:latin typeface="Calibri" panose="020F0502020204030204" pitchFamily="34" charset="0"/>
                <a:ea typeface="DengXian" panose="02010600030101010101" pitchFamily="2" charset="-122"/>
              </a:rPr>
              <a:t>, students </a:t>
            </a:r>
            <a:r>
              <a:rPr lang="en-AU" dirty="0">
                <a:latin typeface="Calibri" panose="020F0502020204030204" pitchFamily="34" charset="0"/>
                <a:ea typeface="DengXian" panose="02010600030101010101" pitchFamily="2" charset="-122"/>
              </a:rPr>
              <a:t>should</a:t>
            </a:r>
            <a:r>
              <a:rPr lang="en-AU" sz="1800" dirty="0">
                <a:effectLst/>
                <a:latin typeface="Calibri" panose="020F0502020204030204" pitchFamily="34" charset="0"/>
                <a:ea typeface="DengXian" panose="02010600030101010101" pitchFamily="2" charset="-122"/>
              </a:rPr>
              <a:t> have an understanding of stage types and functions (proscenium arch theatre, thrust stages, theatre-in-the-round, promenade, black-box studio and site-specific spaces).</a:t>
            </a:r>
          </a:p>
        </p:txBody>
      </p:sp>
      <p:sp>
        <p:nvSpPr>
          <p:cNvPr id="5" name="Oval 4">
            <a:extLst>
              <a:ext uri="{FF2B5EF4-FFF2-40B4-BE49-F238E27FC236}">
                <a16:creationId xmlns:a16="http://schemas.microsoft.com/office/drawing/2014/main" id="{420A4F05-10C9-4CEF-90B7-AB2B8041DF41}"/>
              </a:ext>
            </a:extLst>
          </p:cNvPr>
          <p:cNvSpPr/>
          <p:nvPr/>
        </p:nvSpPr>
        <p:spPr>
          <a:xfrm>
            <a:off x="11045574" y="523983"/>
            <a:ext cx="308226" cy="25685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1187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5163-D3BF-4A24-9708-235F345D0140}"/>
              </a:ext>
            </a:extLst>
          </p:cNvPr>
          <p:cNvSpPr>
            <a:spLocks noGrp="1"/>
          </p:cNvSpPr>
          <p:nvPr>
            <p:ph type="title"/>
          </p:nvPr>
        </p:nvSpPr>
        <p:spPr/>
        <p:txBody>
          <a:bodyPr/>
          <a:lstStyle/>
          <a:p>
            <a:r>
              <a:rPr lang="en-AU" dirty="0"/>
              <a:t>The Stage – Making it fun!</a:t>
            </a:r>
          </a:p>
        </p:txBody>
      </p:sp>
      <p:sp>
        <p:nvSpPr>
          <p:cNvPr id="4" name="Slide Number Placeholder 3">
            <a:extLst>
              <a:ext uri="{FF2B5EF4-FFF2-40B4-BE49-F238E27FC236}">
                <a16:creationId xmlns:a16="http://schemas.microsoft.com/office/drawing/2014/main" id="{126A6DA9-61D7-4888-9108-C9EBA5AC360D}"/>
              </a:ext>
            </a:extLst>
          </p:cNvPr>
          <p:cNvSpPr>
            <a:spLocks noGrp="1"/>
          </p:cNvSpPr>
          <p:nvPr>
            <p:ph type="sldNum" sz="quarter" idx="4"/>
          </p:nvPr>
        </p:nvSpPr>
        <p:spPr/>
        <p:txBody>
          <a:bodyPr/>
          <a:lstStyle/>
          <a:p>
            <a:fld id="{58FB4751-880F-D840-AAA9-3A15815CC996}" type="slidenum">
              <a:rPr lang="en-US" smtClean="0"/>
              <a:pPr/>
              <a:t>8</a:t>
            </a:fld>
            <a:endParaRPr lang="en-US" dirty="0"/>
          </a:p>
        </p:txBody>
      </p:sp>
      <p:graphicFrame>
        <p:nvGraphicFramePr>
          <p:cNvPr id="7" name="Table 7">
            <a:extLst>
              <a:ext uri="{FF2B5EF4-FFF2-40B4-BE49-F238E27FC236}">
                <a16:creationId xmlns:a16="http://schemas.microsoft.com/office/drawing/2014/main" id="{405ACF26-9148-40BD-8B27-7C533FEE5CC4}"/>
              </a:ext>
            </a:extLst>
          </p:cNvPr>
          <p:cNvGraphicFramePr>
            <a:graphicFrameLocks noGrp="1"/>
          </p:cNvGraphicFramePr>
          <p:nvPr>
            <p:extLst>
              <p:ext uri="{D42A27DB-BD31-4B8C-83A1-F6EECF244321}">
                <p14:modId xmlns:p14="http://schemas.microsoft.com/office/powerpoint/2010/main" val="1881288708"/>
              </p:ext>
            </p:extLst>
          </p:nvPr>
        </p:nvGraphicFramePr>
        <p:xfrm>
          <a:off x="500912" y="2402957"/>
          <a:ext cx="8331201" cy="2929860"/>
        </p:xfrm>
        <a:graphic>
          <a:graphicData uri="http://schemas.openxmlformats.org/drawingml/2006/table">
            <a:tbl>
              <a:tblPr firstRow="1" bandRow="1">
                <a:tableStyleId>{2D5ABB26-0587-4C30-8999-92F81FD0307C}</a:tableStyleId>
              </a:tblPr>
              <a:tblGrid>
                <a:gridCol w="2777067">
                  <a:extLst>
                    <a:ext uri="{9D8B030D-6E8A-4147-A177-3AD203B41FA5}">
                      <a16:colId xmlns:a16="http://schemas.microsoft.com/office/drawing/2014/main" val="1932313374"/>
                    </a:ext>
                  </a:extLst>
                </a:gridCol>
                <a:gridCol w="2777067">
                  <a:extLst>
                    <a:ext uri="{9D8B030D-6E8A-4147-A177-3AD203B41FA5}">
                      <a16:colId xmlns:a16="http://schemas.microsoft.com/office/drawing/2014/main" val="2082137808"/>
                    </a:ext>
                  </a:extLst>
                </a:gridCol>
                <a:gridCol w="2777067">
                  <a:extLst>
                    <a:ext uri="{9D8B030D-6E8A-4147-A177-3AD203B41FA5}">
                      <a16:colId xmlns:a16="http://schemas.microsoft.com/office/drawing/2014/main" val="631317330"/>
                    </a:ext>
                  </a:extLst>
                </a:gridCol>
              </a:tblGrid>
              <a:tr h="732465">
                <a:tc gridSpan="3">
                  <a:txBody>
                    <a:bodyPr/>
                    <a:lstStyle/>
                    <a:p>
                      <a:pPr algn="ctr"/>
                      <a:r>
                        <a:rPr lang="en-AU" sz="2400" b="1" dirty="0"/>
                        <a:t>Audience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6221527"/>
                  </a:ext>
                </a:extLst>
              </a:tr>
              <a:tr h="732465">
                <a:tc>
                  <a:txBody>
                    <a:bodyPr/>
                    <a:lstStyle/>
                    <a:p>
                      <a:r>
                        <a:rPr lang="en-AU" sz="2400" b="1" dirty="0"/>
                        <a:t>Downstage Left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sz="2400" b="1" dirty="0"/>
                        <a:t>Downstage Centre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sz="2400" b="1" dirty="0"/>
                        <a:t>Downstage Right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533796369"/>
                  </a:ext>
                </a:extLst>
              </a:tr>
              <a:tr h="732465">
                <a:tc>
                  <a:txBody>
                    <a:bodyPr/>
                    <a:lstStyle/>
                    <a:p>
                      <a:r>
                        <a:rPr lang="en-AU" sz="2400" b="1" dirty="0"/>
                        <a:t>Centre Stage Left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sz="2400" b="1" dirty="0"/>
                        <a:t>Centre Stage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sz="2400" b="1" dirty="0"/>
                        <a:t>Centre Stage Right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682383244"/>
                  </a:ext>
                </a:extLst>
              </a:tr>
              <a:tr h="732465">
                <a:tc>
                  <a:txBody>
                    <a:bodyPr/>
                    <a:lstStyle/>
                    <a:p>
                      <a:r>
                        <a:rPr lang="en-AU" sz="2400" b="1" dirty="0"/>
                        <a:t>Upstage 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sz="2400" b="1" dirty="0"/>
                        <a:t>Upstage Centre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AU" sz="2400" b="1" dirty="0"/>
                        <a:t>Upstage Right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859215437"/>
                  </a:ext>
                </a:extLst>
              </a:tr>
            </a:tbl>
          </a:graphicData>
        </a:graphic>
      </p:graphicFrame>
      <p:sp>
        <p:nvSpPr>
          <p:cNvPr id="5" name="Oval 4">
            <a:extLst>
              <a:ext uri="{FF2B5EF4-FFF2-40B4-BE49-F238E27FC236}">
                <a16:creationId xmlns:a16="http://schemas.microsoft.com/office/drawing/2014/main" id="{8F6990DE-B37B-4F8F-BE08-0D327802001C}"/>
              </a:ext>
            </a:extLst>
          </p:cNvPr>
          <p:cNvSpPr/>
          <p:nvPr/>
        </p:nvSpPr>
        <p:spPr>
          <a:xfrm>
            <a:off x="10839235" y="595902"/>
            <a:ext cx="351297" cy="31849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4756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39C8-2A05-4EC5-9378-BEB71E284E81}"/>
              </a:ext>
            </a:extLst>
          </p:cNvPr>
          <p:cNvSpPr>
            <a:spLocks noGrp="1"/>
          </p:cNvSpPr>
          <p:nvPr>
            <p:ph type="title"/>
          </p:nvPr>
        </p:nvSpPr>
        <p:spPr>
          <a:xfrm>
            <a:off x="71919" y="105156"/>
            <a:ext cx="7534656" cy="914400"/>
          </a:xfrm>
        </p:spPr>
        <p:txBody>
          <a:bodyPr/>
          <a:lstStyle/>
          <a:p>
            <a:r>
              <a:rPr lang="en-AU" dirty="0"/>
              <a:t>Syllabus Familiarisation</a:t>
            </a:r>
          </a:p>
        </p:txBody>
      </p:sp>
      <p:sp>
        <p:nvSpPr>
          <p:cNvPr id="3" name="Content Placeholder 2">
            <a:extLst>
              <a:ext uri="{FF2B5EF4-FFF2-40B4-BE49-F238E27FC236}">
                <a16:creationId xmlns:a16="http://schemas.microsoft.com/office/drawing/2014/main" id="{7F138314-777D-42EA-8C0E-22B7EB934939}"/>
              </a:ext>
            </a:extLst>
          </p:cNvPr>
          <p:cNvSpPr>
            <a:spLocks noGrp="1"/>
          </p:cNvSpPr>
          <p:nvPr>
            <p:ph sz="quarter" idx="12"/>
          </p:nvPr>
        </p:nvSpPr>
        <p:spPr>
          <a:xfrm>
            <a:off x="445008" y="1268550"/>
            <a:ext cx="5650992" cy="3904488"/>
          </a:xfrm>
        </p:spPr>
        <p:txBody>
          <a:bodyPr/>
          <a:lstStyle/>
          <a:p>
            <a:r>
              <a:rPr lang="en-AU" dirty="0"/>
              <a:t>Thank you Michelle Murtagh</a:t>
            </a:r>
          </a:p>
        </p:txBody>
      </p:sp>
      <p:sp>
        <p:nvSpPr>
          <p:cNvPr id="5" name="Slide Number Placeholder 4">
            <a:extLst>
              <a:ext uri="{FF2B5EF4-FFF2-40B4-BE49-F238E27FC236}">
                <a16:creationId xmlns:a16="http://schemas.microsoft.com/office/drawing/2014/main" id="{8BE9F6C8-BD71-46A7-B032-D106AABC9CC6}"/>
              </a:ext>
            </a:extLst>
          </p:cNvPr>
          <p:cNvSpPr>
            <a:spLocks noGrp="1"/>
          </p:cNvSpPr>
          <p:nvPr>
            <p:ph type="sldNum" sz="quarter" idx="4"/>
          </p:nvPr>
        </p:nvSpPr>
        <p:spPr/>
        <p:txBody>
          <a:bodyPr/>
          <a:lstStyle/>
          <a:p>
            <a:fld id="{58FB4751-880F-D840-AAA9-3A15815CC996}" type="slidenum">
              <a:rPr lang="en-US" smtClean="0"/>
              <a:pPr/>
              <a:t>9</a:t>
            </a:fld>
            <a:endParaRPr lang="en-US" dirty="0"/>
          </a:p>
        </p:txBody>
      </p:sp>
      <p:pic>
        <p:nvPicPr>
          <p:cNvPr id="7" name="Picture 6">
            <a:extLst>
              <a:ext uri="{FF2B5EF4-FFF2-40B4-BE49-F238E27FC236}">
                <a16:creationId xmlns:a16="http://schemas.microsoft.com/office/drawing/2014/main" id="{C62DCEDB-398D-4156-AD1E-0565CC8AEF14}"/>
              </a:ext>
            </a:extLst>
          </p:cNvPr>
          <p:cNvPicPr>
            <a:picLocks noChangeAspect="1"/>
          </p:cNvPicPr>
          <p:nvPr/>
        </p:nvPicPr>
        <p:blipFill>
          <a:blip r:embed="rId2"/>
          <a:stretch>
            <a:fillRect/>
          </a:stretch>
        </p:blipFill>
        <p:spPr>
          <a:xfrm>
            <a:off x="5147353" y="0"/>
            <a:ext cx="7044647" cy="6866973"/>
          </a:xfrm>
          <a:prstGeom prst="rect">
            <a:avLst/>
          </a:prstGeom>
        </p:spPr>
      </p:pic>
      <p:sp>
        <p:nvSpPr>
          <p:cNvPr id="8" name="Oval 7">
            <a:extLst>
              <a:ext uri="{FF2B5EF4-FFF2-40B4-BE49-F238E27FC236}">
                <a16:creationId xmlns:a16="http://schemas.microsoft.com/office/drawing/2014/main" id="{B0F2B4EE-9D55-43D3-B9FE-5C322735C97D}"/>
              </a:ext>
            </a:extLst>
          </p:cNvPr>
          <p:cNvSpPr/>
          <p:nvPr/>
        </p:nvSpPr>
        <p:spPr>
          <a:xfrm>
            <a:off x="11178151" y="243858"/>
            <a:ext cx="351297" cy="31849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00940242"/>
      </p:ext>
    </p:extLst>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DF9CEC-52C2-4D14-B2F5-11176002A8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249AD37-9510-4A2D-B790-12C439A83F93}">
  <ds:schemaRefs>
    <ds:schemaRef ds:uri="http://schemas.microsoft.com/sharepoint/v3/contenttype/forms"/>
  </ds:schemaRefs>
</ds:datastoreItem>
</file>

<file path=customXml/itemProps3.xml><?xml version="1.0" encoding="utf-8"?>
<ds:datastoreItem xmlns:ds="http://schemas.openxmlformats.org/officeDocument/2006/customXml" ds:itemID="{4D8B1D1D-0064-435C-8533-29A36067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{702B23CC-9BAF-4E1A-8881-9E79B19905EE}tf11964407_win32</Template>
  <TotalTime>225</TotalTime>
  <Words>1219</Words>
  <Application>Microsoft Macintosh PowerPoint</Application>
  <PresentationFormat>Widescreen</PresentationFormat>
  <Paragraphs>119</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Courier New</vt:lpstr>
      <vt:lpstr>Gill Sans Nova Light</vt:lpstr>
      <vt:lpstr>Sagona Book</vt:lpstr>
      <vt:lpstr>Wingdings</vt:lpstr>
      <vt:lpstr>Custom</vt:lpstr>
      <vt:lpstr>Growing Stagecraft   Rebecca Head, Michael Los and Melissa Rowse  Colleagues who grow together as educators but also really like each other.  2.40 – 3.40pm (60 minutes)</vt:lpstr>
      <vt:lpstr>Learning Intention </vt:lpstr>
      <vt:lpstr>Prior Knowledge – The Dramatic Languages</vt:lpstr>
      <vt:lpstr>But what is Stagecraft? </vt:lpstr>
      <vt:lpstr>PowerPoint Presentation</vt:lpstr>
      <vt:lpstr>PowerPoint Presentation</vt:lpstr>
      <vt:lpstr>PowerPoint Presentation</vt:lpstr>
      <vt:lpstr>The Stage – Making it fun!</vt:lpstr>
      <vt:lpstr>Syllabus Familiarisation</vt:lpstr>
      <vt:lpstr>PowerPoint Presentation</vt:lpstr>
      <vt:lpstr>Meaning and Mood</vt:lpstr>
      <vt:lpstr>Theatre in the round – Arena Stage </vt:lpstr>
      <vt:lpstr>Meaning and Mood</vt:lpstr>
      <vt:lpstr>Traverse Stage</vt:lpstr>
      <vt:lpstr>It’s all about the blocking</vt:lpstr>
      <vt:lpstr>TEXT</vt:lpstr>
      <vt:lpstr>Blocking – What do we really do?</vt:lpstr>
      <vt:lpstr>Space Constraint</vt:lpstr>
      <vt:lpstr>Run Scene – Elimination </vt:lpstr>
      <vt:lpstr>Kinaesthetic Interaction with Set </vt:lpstr>
      <vt:lpstr>Chair –  Beck and Michael </vt:lpstr>
      <vt:lpstr>Task: YOU DO Chair</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Ferny Grove State High School  Rebecca Head, Michael Los and Melissa Rowse  Colleagues who grow together as educators but also really like each other.  2.40 – 3.40pm (60 minutes)</dc:title>
  <dc:creator>LOS, Michael (mlos0)</dc:creator>
  <cp:lastModifiedBy>Robert Kronk</cp:lastModifiedBy>
  <cp:revision>34</cp:revision>
  <dcterms:created xsi:type="dcterms:W3CDTF">2025-04-23T05:35:01Z</dcterms:created>
  <dcterms:modified xsi:type="dcterms:W3CDTF">2025-05-09T00:55:45Z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